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  <p:sldMasterId id="2147483689" r:id="rId3"/>
  </p:sldMasterIdLst>
  <p:notesMasterIdLst>
    <p:notesMasterId r:id="rId35"/>
  </p:notesMasterIdLst>
  <p:sldIdLst>
    <p:sldId id="271" r:id="rId4"/>
    <p:sldId id="272" r:id="rId5"/>
    <p:sldId id="273" r:id="rId6"/>
    <p:sldId id="275" r:id="rId7"/>
    <p:sldId id="277" r:id="rId8"/>
    <p:sldId id="276" r:id="rId9"/>
    <p:sldId id="278" r:id="rId10"/>
    <p:sldId id="281" r:id="rId11"/>
    <p:sldId id="304" r:id="rId12"/>
    <p:sldId id="282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8" r:id="rId34"/>
  </p:sldIdLst>
  <p:sldSz cx="12192000" cy="6858000"/>
  <p:notesSz cx="6858000" cy="9144000"/>
  <p:embeddedFontLst>
    <p:embeddedFont>
      <p:font typeface="Verdana" panose="020B0604030504040204" pitchFamily="34" charset="0"/>
      <p:regular r:id="rId36"/>
      <p:bold r:id="rId37"/>
      <p:italic r:id="rId38"/>
      <p:boldItalic r:id="rId39"/>
    </p:embeddedFont>
    <p:embeddedFont>
      <p:font typeface="Bahnschrift SemiLight" panose="020B0502040204020203" pitchFamily="34" charset="0"/>
      <p:regular r:id="rId40"/>
    </p:embeddedFont>
    <p:embeddedFont>
      <p:font typeface="Comic Sans MS" panose="030F0702030302020204" pitchFamily="66" charset="0"/>
      <p:regular r:id="rId41"/>
      <p:bold r:id="rId42"/>
      <p:italic r:id="rId43"/>
      <p:boldItalic r:id="rId44"/>
    </p:embeddedFont>
    <p:embeddedFont>
      <p:font typeface="Bahnschrift Light" panose="020B0502040204020203" pitchFamily="34" charset="0"/>
      <p:regular r:id="rId45"/>
    </p:embeddedFon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Bahnschrift SemiBold" panose="020B0502040204020203" pitchFamily="34" charset="0"/>
      <p:bold r:id="rId54"/>
    </p:embeddedFont>
    <p:embeddedFont>
      <p:font typeface="Candara" panose="020E05020303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iRYNBVtxuzAHXrqckDjEGmTs11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E2EC"/>
    <a:srgbClr val="B5DFEB"/>
    <a:srgbClr val="657E93"/>
    <a:srgbClr val="A5B7C5"/>
    <a:srgbClr val="791109"/>
    <a:srgbClr val="F2F4F0"/>
    <a:srgbClr val="097934"/>
    <a:srgbClr val="F9FAF8"/>
    <a:srgbClr val="C4E4ED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1" autoAdjust="0"/>
    <p:restoredTop sz="94660"/>
  </p:normalViewPr>
  <p:slideViewPr>
    <p:cSldViewPr snapToGrid="0">
      <p:cViewPr varScale="1">
        <p:scale>
          <a:sx n="70" d="100"/>
          <a:sy n="70" d="100"/>
        </p:scale>
        <p:origin x="6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5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697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767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1712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9799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15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0436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604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89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6180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5614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825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69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5438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4128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3552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6529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1873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5649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377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8079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5022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3346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9375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5650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0505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3843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3005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9691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3671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405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535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656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6" y="1123856"/>
            <a:ext cx="118850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485899" y="2595564"/>
            <a:ext cx="10147301" cy="367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7317322" y="2048256"/>
            <a:ext cx="4569884" cy="420624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1219200" y="2039112"/>
            <a:ext cx="6096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6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700454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1236133" y="1129553"/>
            <a:ext cx="10651067" cy="2980944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Google Shape;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6980165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1494117" y="18826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1236133" y="1129553"/>
            <a:ext cx="5315712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1"/>
          <p:cNvSpPr>
            <a:spLocks noGrp="1"/>
          </p:cNvSpPr>
          <p:nvPr>
            <p:ph type="pic" idx="3"/>
          </p:nvPr>
        </p:nvSpPr>
        <p:spPr>
          <a:xfrm>
            <a:off x="6571488" y="1129553"/>
            <a:ext cx="5315712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1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34143" y="15814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1494117" y="18826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2"/>
          </p:nvPr>
        </p:nvSpPr>
        <p:spPr>
          <a:xfrm>
            <a:off x="1236133" y="1129553"/>
            <a:ext cx="880262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2"/>
          <p:cNvSpPr>
            <a:spLocks noGrp="1"/>
          </p:cNvSpPr>
          <p:nvPr>
            <p:ph type="pic" idx="3"/>
          </p:nvPr>
        </p:nvSpPr>
        <p:spPr>
          <a:xfrm>
            <a:off x="10058400" y="1129553"/>
            <a:ext cx="182880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2"/>
          <p:cNvSpPr>
            <a:spLocks noGrp="1"/>
          </p:cNvSpPr>
          <p:nvPr>
            <p:ph type="pic" idx="4"/>
          </p:nvPr>
        </p:nvSpPr>
        <p:spPr>
          <a:xfrm>
            <a:off x="10058400" y="2629169"/>
            <a:ext cx="1828800" cy="1481328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>
            <a:spLocks noGrp="1"/>
          </p:cNvSpPr>
          <p:nvPr>
            <p:ph type="title"/>
          </p:nvPr>
        </p:nvSpPr>
        <p:spPr>
          <a:xfrm>
            <a:off x="6" y="1123856"/>
            <a:ext cx="118850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 rot="5400000">
            <a:off x="4724166" y="-642704"/>
            <a:ext cx="3670766" cy="1014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 rot="5400000">
            <a:off x="8493034" y="3286593"/>
            <a:ext cx="553327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3503115" y="-278310"/>
            <a:ext cx="4542304" cy="856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1494117" y="18826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30939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8"/>
          <p:cNvSpPr txBox="1"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body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>
            <a:spLocks noGrp="1"/>
          </p:cNvSpPr>
          <p:nvPr>
            <p:ph type="title"/>
          </p:nvPr>
        </p:nvSpPr>
        <p:spPr>
          <a:xfrm>
            <a:off x="840317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2"/>
          </p:nvPr>
        </p:nvSpPr>
        <p:spPr>
          <a:xfrm>
            <a:off x="840319" y="2505075"/>
            <a:ext cx="515831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 txBox="1"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3"/>
          <p:cNvSpPr txBox="1">
            <a:spLocks noGrp="1"/>
          </p:cNvSpPr>
          <p:nvPr>
            <p:ph type="body" idx="1"/>
          </p:nvPr>
        </p:nvSpPr>
        <p:spPr>
          <a:xfrm>
            <a:off x="5183717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1" name="Google Shape;231;p53"/>
          <p:cNvSpPr txBox="1">
            <a:spLocks noGrp="1"/>
          </p:cNvSpPr>
          <p:nvPr>
            <p:ph type="body" idx="2"/>
          </p:nvPr>
        </p:nvSpPr>
        <p:spPr>
          <a:xfrm>
            <a:off x="840319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5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 txBox="1"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4"/>
          <p:cNvSpPr>
            <a:spLocks noGrp="1"/>
          </p:cNvSpPr>
          <p:nvPr>
            <p:ph type="pic" idx="2"/>
          </p:nvPr>
        </p:nvSpPr>
        <p:spPr>
          <a:xfrm>
            <a:off x="5183717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54"/>
          <p:cNvSpPr txBox="1">
            <a:spLocks noGrp="1"/>
          </p:cNvSpPr>
          <p:nvPr>
            <p:ph type="body" idx="1"/>
          </p:nvPr>
        </p:nvSpPr>
        <p:spPr>
          <a:xfrm>
            <a:off x="840319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5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5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 txBox="1">
            <a:spLocks noGrp="1"/>
          </p:cNvSpPr>
          <p:nvPr>
            <p:ph type="title"/>
          </p:nvPr>
        </p:nvSpPr>
        <p:spPr>
          <a:xfrm rot="5400000">
            <a:off x="7133430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6"/>
          <p:cNvSpPr txBox="1">
            <a:spLocks noGrp="1"/>
          </p:cNvSpPr>
          <p:nvPr>
            <p:ph type="body" idx="1"/>
          </p:nvPr>
        </p:nvSpPr>
        <p:spPr>
          <a:xfrm rot="5400000">
            <a:off x="1774032" y="-570704"/>
            <a:ext cx="5811838" cy="7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5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>
            <a:spLocks noGrp="1"/>
          </p:cNvSpPr>
          <p:nvPr>
            <p:ph type="ctrTitle"/>
          </p:nvPr>
        </p:nvSpPr>
        <p:spPr>
          <a:xfrm>
            <a:off x="1189570" y="2686010"/>
            <a:ext cx="8775700" cy="44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22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None/>
              <a:defRPr sz="1400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8"/>
          <p:cNvSpPr txBox="1">
            <a:spLocks noGrp="1"/>
          </p:cNvSpPr>
          <p:nvPr>
            <p:ph type="subTitle" idx="1"/>
          </p:nvPr>
        </p:nvSpPr>
        <p:spPr>
          <a:xfrm>
            <a:off x="1189572" y="3402014"/>
            <a:ext cx="8777817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3454"/>
              </a:lnSpc>
              <a:spcBef>
                <a:spcPts val="165"/>
              </a:spcBef>
              <a:spcAft>
                <a:spcPts val="0"/>
              </a:spcAft>
              <a:buSzPts val="1400"/>
              <a:buNone/>
              <a:defRPr sz="1100" b="1"/>
            </a:lvl1pPr>
            <a:lvl2pPr lvl="1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lvl="2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65" name="Google Shape;26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15814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6" name="Google Shape;266;p58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9"/>
          <p:cNvSpPr txBox="1">
            <a:spLocks noGrp="1"/>
          </p:cNvSpPr>
          <p:nvPr>
            <p:ph type="body" idx="1"/>
          </p:nvPr>
        </p:nvSpPr>
        <p:spPr>
          <a:xfrm>
            <a:off x="529167" y="1154114"/>
            <a:ext cx="5344584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70" name="Google Shape;27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21792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1" name="Google Shape;271;p59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50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 cap="none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0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lnSpc>
                <a:spcPct val="106000"/>
              </a:lnSpc>
              <a:spcBef>
                <a:spcPts val="112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6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6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pic>
        <p:nvPicPr>
          <p:cNvPr id="275" name="Google Shape;27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350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6" name="Google Shape;276;p60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1188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>
            <a:spLocks noGrp="1"/>
          </p:cNvSpPr>
          <p:nvPr>
            <p:ph type="pic" idx="2"/>
          </p:nvPr>
        </p:nvSpPr>
        <p:spPr>
          <a:xfrm>
            <a:off x="1236133" y="1129553"/>
            <a:ext cx="10651067" cy="388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8264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699235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1"/>
          <p:cNvSpPr txBox="1">
            <a:spLocks noGrp="1"/>
          </p:cNvSpPr>
          <p:nvPr>
            <p:ph type="body" idx="1"/>
          </p:nvPr>
        </p:nvSpPr>
        <p:spPr>
          <a:xfrm>
            <a:off x="529172" y="1154114"/>
            <a:ext cx="2569633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sp>
        <p:nvSpPr>
          <p:cNvPr id="280" name="Google Shape;280;p61"/>
          <p:cNvSpPr txBox="1">
            <a:spLocks noGrp="1"/>
          </p:cNvSpPr>
          <p:nvPr>
            <p:ph type="body" idx="2"/>
          </p:nvPr>
        </p:nvSpPr>
        <p:spPr>
          <a:xfrm>
            <a:off x="3302005" y="1154114"/>
            <a:ext cx="2571751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21792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2" name="Google Shape;282;p61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>
            <a:spLocks noGrp="1"/>
          </p:cNvSpPr>
          <p:nvPr>
            <p:ph type="title"/>
          </p:nvPr>
        </p:nvSpPr>
        <p:spPr>
          <a:xfrm>
            <a:off x="609600" y="1223743"/>
            <a:ext cx="109728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2"/>
          <p:cNvSpPr txBox="1"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6" name="Google Shape;286;p62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sp>
        <p:nvSpPr>
          <p:cNvPr id="287" name="Google Shape;287;p62"/>
          <p:cNvSpPr txBox="1">
            <a:spLocks noGrp="1"/>
          </p:cNvSpPr>
          <p:nvPr>
            <p:ph type="body" idx="3"/>
          </p:nvPr>
        </p:nvSpPr>
        <p:spPr>
          <a:xfrm>
            <a:off x="6193372" y="1535114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8" name="Google Shape;288;p62"/>
          <p:cNvSpPr txBox="1">
            <a:spLocks noGrp="1"/>
          </p:cNvSpPr>
          <p:nvPr>
            <p:ph type="body" idx="4"/>
          </p:nvPr>
        </p:nvSpPr>
        <p:spPr>
          <a:xfrm>
            <a:off x="6193372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pic>
        <p:nvPicPr>
          <p:cNvPr id="289" name="Google Shape;28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6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0" name="Google Shape;290;p62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15814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4" name="Google Shape;294;p63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64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609603" y="1176568"/>
            <a:ext cx="4011084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500"/>
            </a:lvl1pPr>
            <a:lvl2pPr marL="914400" lvl="1" indent="-3683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2200"/>
              <a:buChar char="◼"/>
              <a:defRPr sz="2200"/>
            </a:lvl2pPr>
            <a:lvl3pPr marL="1371600" lvl="2" indent="-349250" algn="l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SzPts val="1900"/>
              <a:buChar char="–"/>
              <a:defRPr sz="1900"/>
            </a:lvl3pPr>
            <a:lvl4pPr marL="1828800" lvl="3" indent="-3302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7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3" name="Google Shape;303;p65"/>
          <p:cNvSpPr txBox="1"/>
          <p:nvPr/>
        </p:nvSpPr>
        <p:spPr>
          <a:xfrm>
            <a:off x="711427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>
            <a:spLocks noGrp="1"/>
          </p:cNvSpPr>
          <p:nvPr>
            <p:ph type="title"/>
          </p:nvPr>
        </p:nvSpPr>
        <p:spPr>
          <a:xfrm>
            <a:off x="2389717" y="5108806"/>
            <a:ext cx="73152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6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66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8" name="Google Shape;3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18069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9" name="Google Shape;309;p66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7"/>
          <p:cNvSpPr txBox="1">
            <a:spLocks noGrp="1"/>
          </p:cNvSpPr>
          <p:nvPr>
            <p:ph type="body" idx="1"/>
          </p:nvPr>
        </p:nvSpPr>
        <p:spPr>
          <a:xfrm rot="5400000">
            <a:off x="633678" y="1049603"/>
            <a:ext cx="5135562" cy="534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6" y="12174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4" name="Google Shape;314;p67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>
            <a:spLocks noGrp="1"/>
          </p:cNvSpPr>
          <p:nvPr>
            <p:ph type="title"/>
          </p:nvPr>
        </p:nvSpPr>
        <p:spPr>
          <a:xfrm rot="5400000">
            <a:off x="6121024" y="3304136"/>
            <a:ext cx="5775325" cy="19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8"/>
          <p:cNvSpPr txBox="1">
            <a:spLocks noGrp="1"/>
          </p:cNvSpPr>
          <p:nvPr>
            <p:ph type="body" idx="1"/>
          </p:nvPr>
        </p:nvSpPr>
        <p:spPr>
          <a:xfrm rot="5400000">
            <a:off x="1715031" y="-671512"/>
            <a:ext cx="5775325" cy="814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8" name="Google Shape;31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6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9" name="Google Shape;319;p68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able" type="tbl">
  <p:cSld name="TABL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7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3" name="Google Shape;323;p69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Layout">
  <p:cSld name="Custom Layou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1219200" y="5484607"/>
            <a:ext cx="10668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699235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6" y="1123856"/>
            <a:ext cx="118850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490133" y="2595564"/>
            <a:ext cx="475488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6863379" y="2595564"/>
            <a:ext cx="475488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21792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700454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6" y="1123856"/>
            <a:ext cx="118850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1494117" y="3065931"/>
            <a:ext cx="475488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6863379" y="2017714"/>
            <a:ext cx="475488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4"/>
          </p:nvPr>
        </p:nvSpPr>
        <p:spPr>
          <a:xfrm>
            <a:off x="6863379" y="3065931"/>
            <a:ext cx="475488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5" name="Google Shape;45;p25"/>
          <p:cNvCxnSpPr/>
          <p:nvPr/>
        </p:nvCxnSpPr>
        <p:spPr>
          <a:xfrm>
            <a:off x="1616037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25"/>
          <p:cNvCxnSpPr/>
          <p:nvPr/>
        </p:nvCxnSpPr>
        <p:spPr>
          <a:xfrm>
            <a:off x="6985299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25"/>
          <p:cNvCxnSpPr/>
          <p:nvPr/>
        </p:nvCxnSpPr>
        <p:spPr>
          <a:xfrm>
            <a:off x="1616037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5"/>
          <p:cNvCxnSpPr/>
          <p:nvPr/>
        </p:nvCxnSpPr>
        <p:spPr>
          <a:xfrm>
            <a:off x="6985299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5"/>
          <p:cNvCxnSpPr/>
          <p:nvPr/>
        </p:nvCxnSpPr>
        <p:spPr>
          <a:xfrm>
            <a:off x="1616037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5"/>
          <p:cNvCxnSpPr/>
          <p:nvPr/>
        </p:nvCxnSpPr>
        <p:spPr>
          <a:xfrm>
            <a:off x="6985299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699235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6" y="1123856"/>
            <a:ext cx="118850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699235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6" y="914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700454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6863379" y="2590803"/>
            <a:ext cx="475488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1201269" y="2039111"/>
            <a:ext cx="475488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914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700454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7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3518308" y="6387737"/>
            <a:ext cx="2462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75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 txBox="1"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3" name="Google Shape;183;p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558528" y="851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4" name="Google Shape;184;p45"/>
          <p:cNvSpPr txBox="1"/>
          <p:nvPr/>
        </p:nvSpPr>
        <p:spPr>
          <a:xfrm>
            <a:off x="729715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7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body" idx="1"/>
          </p:nvPr>
        </p:nvSpPr>
        <p:spPr>
          <a:xfrm>
            <a:off x="529167" y="1154114"/>
            <a:ext cx="5344584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◼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6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57"/>
          <p:cNvSpPr txBox="1"/>
          <p:nvPr/>
        </p:nvSpPr>
        <p:spPr>
          <a:xfrm rot="-5400000">
            <a:off x="11885616" y="6532566"/>
            <a:ext cx="422275" cy="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AFAF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57"/>
          <p:cNvCxnSpPr/>
          <p:nvPr/>
        </p:nvCxnSpPr>
        <p:spPr>
          <a:xfrm>
            <a:off x="626533" y="992188"/>
            <a:ext cx="11338984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Google Shape;259;p57"/>
          <p:cNvSpPr/>
          <p:nvPr/>
        </p:nvSpPr>
        <p:spPr>
          <a:xfrm>
            <a:off x="552454" y="6670422"/>
            <a:ext cx="357716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1" name="Google Shape;261;p57"/>
          <p:cNvSpPr txBox="1"/>
          <p:nvPr/>
        </p:nvSpPr>
        <p:spPr>
          <a:xfrm>
            <a:off x="713866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096000" y="2265181"/>
            <a:ext cx="531228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8000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0570B6"/>
                    </a:gs>
                    <a:gs pos="83000">
                      <a:srgbClr val="16659A"/>
                    </a:gs>
                    <a:gs pos="100000">
                      <a:srgbClr val="078CE7"/>
                    </a:gs>
                  </a:gsLst>
                  <a:lin ang="16200000" scaled="1"/>
                  <a:tileRect/>
                </a:gradFill>
                <a:effectLst>
                  <a:reflection blurRad="6350" stA="44000" endPos="20000" dir="5400000" sy="-100000" algn="bl" rotWithShape="0"/>
                </a:effectLst>
              </a:rPr>
              <a:t>HOTEL</a:t>
            </a:r>
            <a:endParaRPr lang="en-US" sz="80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0570B6"/>
                  </a:gs>
                  <a:gs pos="83000">
                    <a:srgbClr val="16659A"/>
                  </a:gs>
                  <a:gs pos="100000">
                    <a:srgbClr val="078CE7"/>
                  </a:gs>
                </a:gsLst>
                <a:lin ang="16200000" scaled="1"/>
                <a:tileRect/>
              </a:gradFill>
              <a:effectLst>
                <a:reflection blurRad="6350" stA="44000" endPos="20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2616" y="1944017"/>
            <a:ext cx="202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>
                    <a:lumMod val="75000"/>
                  </a:schemeClr>
                </a:solidFill>
                <a:effectLst/>
              </a:rPr>
              <a:t>PROJECT</a:t>
            </a:r>
            <a:endParaRPr lang="en-US" sz="2800" b="1" i="1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7857" y="3339178"/>
            <a:ext cx="531228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8000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0570B6"/>
                    </a:gs>
                    <a:gs pos="83000">
                      <a:srgbClr val="16659A"/>
                    </a:gs>
                    <a:gs pos="100000">
                      <a:srgbClr val="078CE7"/>
                    </a:gs>
                  </a:gsLst>
                  <a:lin ang="16200000" scaled="1"/>
                  <a:tileRect/>
                </a:gradFill>
                <a:effectLst>
                  <a:reflection blurRad="6350" stA="44000" endPos="20000" dir="5400000" sy="-100000" algn="bl" rotWithShape="0"/>
                </a:effectLst>
              </a:rPr>
              <a:t>REVIEW</a:t>
            </a:r>
            <a:endParaRPr lang="en-US" sz="80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0570B6"/>
                  </a:gs>
                  <a:gs pos="83000">
                    <a:srgbClr val="16659A"/>
                  </a:gs>
                  <a:gs pos="100000">
                    <a:srgbClr val="078CE7"/>
                  </a:gs>
                </a:gsLst>
                <a:lin ang="16200000" scaled="1"/>
                <a:tileRect/>
              </a:gradFill>
              <a:effectLst>
                <a:reflection blurRad="6350" stA="44000" endPos="200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28346" y="4411254"/>
            <a:ext cx="544794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8000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0570B6"/>
                    </a:gs>
                    <a:gs pos="83000">
                      <a:srgbClr val="16659A"/>
                    </a:gs>
                    <a:gs pos="100000">
                      <a:srgbClr val="078CE7"/>
                    </a:gs>
                  </a:gsLst>
                  <a:lin ang="16200000" scaled="1"/>
                  <a:tileRect/>
                </a:gradFill>
                <a:effectLst>
                  <a:reflection blurRad="6350" stA="44000" endPos="20000" dir="5400000" sy="-100000" algn="bl" rotWithShape="0"/>
                </a:effectLst>
              </a:rPr>
              <a:t>ANALYSIS</a:t>
            </a:r>
            <a:endParaRPr lang="en-US" sz="80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0570B6"/>
                  </a:gs>
                  <a:gs pos="83000">
                    <a:srgbClr val="16659A"/>
                  </a:gs>
                  <a:gs pos="100000">
                    <a:srgbClr val="078CE7"/>
                  </a:gs>
                </a:gsLst>
                <a:lin ang="16200000" scaled="1"/>
                <a:tileRect/>
              </a:gradFill>
              <a:effectLst>
                <a:reflection blurRad="6350" stA="44000" endPos="20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941589"/>
            <a:ext cx="1044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Distribution </a:t>
            </a:r>
            <a:r>
              <a:rPr lang="en-IN" sz="2400" b="1" dirty="0">
                <a:solidFill>
                  <a:srgbClr val="C00000"/>
                </a:solidFill>
                <a:latin typeface="Bahnschrift SemiBold" panose="020B0604020202020204" charset="0"/>
              </a:rPr>
              <a:t>of word lengths in review using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“Box plot” &amp; “Scattered Plot” 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4" y="1471494"/>
            <a:ext cx="5231028" cy="3318871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67" y="1471494"/>
            <a:ext cx="5785188" cy="3318871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95264" y="5195828"/>
            <a:ext cx="1135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Candara" panose="020E0502030303020204" pitchFamily="34" charset="0"/>
              </a:rPr>
              <a:t>Here from boxplot and scattered plot we can see there are some reviews  that can be considered as outliers based on their length.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Candara" panose="020E0502030303020204" pitchFamily="34" charset="0"/>
              </a:rPr>
              <a:t>But sometimes these kind of reviews are provide more information to us, so we are keeping it.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Candara" panose="020E0502030303020204" pitchFamily="34" charset="0"/>
              </a:rPr>
              <a:t>Also we can see positive reviews are more lengthy as compared to negative reviews.</a:t>
            </a:r>
          </a:p>
        </p:txBody>
      </p:sp>
    </p:spTree>
    <p:extLst>
      <p:ext uri="{BB962C8B-B14F-4D97-AF65-F5344CB8AC3E}">
        <p14:creationId xmlns:p14="http://schemas.microsoft.com/office/powerpoint/2010/main" val="39428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736871"/>
            <a:ext cx="530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Word Cloud </a:t>
            </a:r>
            <a:r>
              <a:rPr lang="en-IN" sz="2400" b="1" dirty="0">
                <a:solidFill>
                  <a:srgbClr val="C00000"/>
                </a:solidFill>
                <a:latin typeface="Bahnschrift SemiBold" panose="020B0604020202020204" charset="0"/>
              </a:rPr>
              <a:t>for Negative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Ratings 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3" y="1153136"/>
            <a:ext cx="5523866" cy="2830724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09839" y="3578071"/>
            <a:ext cx="589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Word Cloud </a:t>
            </a:r>
            <a:r>
              <a:rPr lang="en-IN" sz="2400" b="1" dirty="0">
                <a:solidFill>
                  <a:srgbClr val="C00000"/>
                </a:solidFill>
                <a:latin typeface="Bahnschrift SemiBold" panose="020B0604020202020204" charset="0"/>
              </a:rPr>
              <a:t>for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Neutral Ratings 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839" y="3983860"/>
            <a:ext cx="6162543" cy="267624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022855" y="1606052"/>
            <a:ext cx="5782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 smtClean="0">
                <a:latin typeface="Candara" panose="020E0502030303020204" pitchFamily="34" charset="0"/>
              </a:rPr>
              <a:t>Here we can see for </a:t>
            </a:r>
            <a:r>
              <a:rPr lang="en-IN" sz="18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Negative</a:t>
            </a:r>
            <a:r>
              <a:rPr lang="en-IN" sz="1800" b="1" dirty="0" smtClean="0">
                <a:latin typeface="Candara" panose="020E0502030303020204" pitchFamily="34" charset="0"/>
              </a:rPr>
              <a:t> Ratings most </a:t>
            </a:r>
            <a:r>
              <a:rPr lang="en-IN" sz="1800" b="1" dirty="0">
                <a:latin typeface="Candara" panose="020E0502030303020204" pitchFamily="34" charset="0"/>
              </a:rPr>
              <a:t>of the words are indeed related to the hotels: </a:t>
            </a:r>
            <a:r>
              <a:rPr lang="en-IN" sz="1800" b="1" dirty="0" smtClean="0">
                <a:latin typeface="Candara" panose="020E0502030303020204" pitchFamily="34" charset="0"/>
              </a:rPr>
              <a:t>hotel, room, staff, pool, service, food </a:t>
            </a:r>
            <a:r>
              <a:rPr lang="en-IN" sz="1800" b="1" dirty="0">
                <a:latin typeface="Candara" panose="020E0502030303020204" pitchFamily="34" charset="0"/>
              </a:rPr>
              <a:t>etc. Some words are more related to the customer experience with the hotel stay: </a:t>
            </a:r>
            <a:r>
              <a:rPr lang="en-IN" sz="1800" b="1" dirty="0" smtClean="0">
                <a:latin typeface="Candara" panose="020E0502030303020204" pitchFamily="34" charset="0"/>
              </a:rPr>
              <a:t>nice, good, best, think </a:t>
            </a:r>
            <a:r>
              <a:rPr lang="en-IN" sz="1800" b="1" dirty="0">
                <a:latin typeface="Candara" panose="020E0502030303020204" pitchFamily="34" charset="0"/>
              </a:rPr>
              <a:t>etc.</a:t>
            </a:r>
            <a:endParaRPr lang="en-IN" sz="1800" b="1" dirty="0" smtClean="0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034" y="4824243"/>
            <a:ext cx="5550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ndara" panose="020E0502030303020204" pitchFamily="34" charset="0"/>
              </a:rPr>
              <a:t>F</a:t>
            </a:r>
            <a:r>
              <a:rPr lang="en-IN" sz="1800" b="1" dirty="0" smtClean="0">
                <a:latin typeface="Candara" panose="020E0502030303020204" pitchFamily="34" charset="0"/>
              </a:rPr>
              <a:t>or </a:t>
            </a:r>
            <a:r>
              <a:rPr lang="en-IN" sz="18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Neutral</a:t>
            </a:r>
            <a:r>
              <a:rPr lang="en-IN" sz="1800" b="1" dirty="0" smtClean="0">
                <a:latin typeface="Candara" panose="020E0502030303020204" pitchFamily="34" charset="0"/>
              </a:rPr>
              <a:t> Ratings most </a:t>
            </a:r>
            <a:r>
              <a:rPr lang="en-IN" sz="1800" b="1" dirty="0">
                <a:latin typeface="Candara" panose="020E0502030303020204" pitchFamily="34" charset="0"/>
              </a:rPr>
              <a:t>of the words are indeed related to the hotels: </a:t>
            </a:r>
            <a:r>
              <a:rPr lang="en-IN" sz="1800" b="1" dirty="0" smtClean="0">
                <a:latin typeface="Candara" panose="020E0502030303020204" pitchFamily="34" charset="0"/>
              </a:rPr>
              <a:t>hotel, room, pool, resort, breakfast </a:t>
            </a:r>
            <a:r>
              <a:rPr lang="en-IN" sz="1800" b="1" dirty="0">
                <a:latin typeface="Candara" panose="020E0502030303020204" pitchFamily="34" charset="0"/>
              </a:rPr>
              <a:t>etc. Some words are more related to the customer experience with the hotel stay: </a:t>
            </a:r>
            <a:r>
              <a:rPr lang="en-IN" sz="1800" b="1" dirty="0" smtClean="0">
                <a:latin typeface="Candara" panose="020E0502030303020204" pitchFamily="34" charset="0"/>
              </a:rPr>
              <a:t>good, great, clean, better </a:t>
            </a:r>
            <a:r>
              <a:rPr lang="en-IN" sz="1800" b="1" dirty="0">
                <a:latin typeface="Candara" panose="020E0502030303020204" pitchFamily="34" charset="0"/>
              </a:rPr>
              <a:t>etc.</a:t>
            </a:r>
            <a:endParaRPr lang="en-IN" sz="1800" b="1" dirty="0" smtClean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43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861689"/>
            <a:ext cx="589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Word Cloud </a:t>
            </a:r>
            <a:r>
              <a:rPr lang="en-IN" sz="2400" b="1" dirty="0">
                <a:solidFill>
                  <a:srgbClr val="C00000"/>
                </a:solidFill>
                <a:latin typeface="Bahnschrift SemiBold" panose="020B0604020202020204" charset="0"/>
              </a:rPr>
              <a:t>for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Positive Ratings 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3" y="1331843"/>
            <a:ext cx="6349465" cy="3717829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75750" y="845959"/>
            <a:ext cx="4010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Distribution of Sentiments using </a:t>
            </a:r>
            <a:r>
              <a:rPr lang="en-IN" sz="2400" b="1" dirty="0">
                <a:solidFill>
                  <a:srgbClr val="C00000"/>
                </a:solidFill>
                <a:latin typeface="Bahnschrift SemiBold" panose="020B0604020202020204" charset="0"/>
              </a:rPr>
              <a:t>P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ie Chart 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70" y="1791395"/>
            <a:ext cx="3903145" cy="3682200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29464" y="5206381"/>
            <a:ext cx="5782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ndara" panose="020E0502030303020204" pitchFamily="34" charset="0"/>
              </a:rPr>
              <a:t>F</a:t>
            </a:r>
            <a:r>
              <a:rPr lang="en-IN" sz="1800" b="1" dirty="0" smtClean="0">
                <a:latin typeface="Candara" panose="020E0502030303020204" pitchFamily="34" charset="0"/>
              </a:rPr>
              <a:t>or </a:t>
            </a:r>
            <a:r>
              <a:rPr lang="en-IN" sz="18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Positive </a:t>
            </a:r>
            <a:r>
              <a:rPr lang="en-IN" sz="1800" b="1" dirty="0" smtClean="0">
                <a:latin typeface="Candara" panose="020E0502030303020204" pitchFamily="34" charset="0"/>
              </a:rPr>
              <a:t>Ratings most </a:t>
            </a:r>
            <a:r>
              <a:rPr lang="en-IN" sz="1800" b="1" dirty="0">
                <a:latin typeface="Candara" panose="020E0502030303020204" pitchFamily="34" charset="0"/>
              </a:rPr>
              <a:t>of the words are indeed related to the hotels: </a:t>
            </a:r>
            <a:r>
              <a:rPr lang="en-IN" sz="1800" b="1" dirty="0" smtClean="0">
                <a:latin typeface="Candara" panose="020E0502030303020204" pitchFamily="34" charset="0"/>
              </a:rPr>
              <a:t>hotel, room,  staff, people, place, service, stay etc</a:t>
            </a:r>
            <a:r>
              <a:rPr lang="en-IN" sz="1800" b="1" dirty="0">
                <a:latin typeface="Candara" panose="020E0502030303020204" pitchFamily="34" charset="0"/>
              </a:rPr>
              <a:t>. Some words are more related to the customer experience with the hotel stay: </a:t>
            </a:r>
            <a:r>
              <a:rPr lang="en-IN" sz="1800" b="1" dirty="0" smtClean="0">
                <a:latin typeface="Candara" panose="020E0502030303020204" pitchFamily="34" charset="0"/>
              </a:rPr>
              <a:t>nice, great, bad, free </a:t>
            </a:r>
            <a:r>
              <a:rPr lang="en-IN" sz="1800" b="1" dirty="0">
                <a:latin typeface="Candara" panose="020E0502030303020204" pitchFamily="34" charset="0"/>
              </a:rPr>
              <a:t>etc.</a:t>
            </a:r>
            <a:endParaRPr lang="en-IN" sz="1800" b="1" dirty="0" smtClean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2770" y="5760379"/>
            <a:ext cx="4795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 smtClean="0">
                <a:latin typeface="Candara" panose="020E0502030303020204" pitchFamily="34" charset="0"/>
              </a:rPr>
              <a:t>Here in pie chart positive ratings are more than others which is </a:t>
            </a:r>
            <a:r>
              <a:rPr lang="en-IN" sz="18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44.2%</a:t>
            </a:r>
            <a:r>
              <a:rPr lang="en-IN" sz="1800" b="1" dirty="0" smtClean="0">
                <a:latin typeface="Candara" panose="020E0502030303020204" pitchFamily="34" charset="0"/>
              </a:rPr>
              <a:t> and negative &amp; neutral rating are almost equal. </a:t>
            </a:r>
          </a:p>
        </p:txBody>
      </p:sp>
    </p:spTree>
    <p:extLst>
      <p:ext uri="{BB962C8B-B14F-4D97-AF65-F5344CB8AC3E}">
        <p14:creationId xmlns:p14="http://schemas.microsoft.com/office/powerpoint/2010/main" val="19362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99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PREPROCESSING &amp; DATA CLEANING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1421247"/>
            <a:ext cx="5418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Make a copy of original data</a:t>
            </a:r>
            <a:r>
              <a:rPr lang="en-US" sz="2400" b="1" dirty="0" smtClean="0">
                <a:latin typeface="Candara" panose="020E0502030303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andara" panose="020E0502030303020204" pitchFamily="34" charset="0"/>
              </a:rPr>
              <a:t>Remove </a:t>
            </a:r>
            <a:r>
              <a:rPr lang="en-US" sz="2400" b="1" dirty="0">
                <a:latin typeface="Candara" panose="020E0502030303020204" pitchFamily="34" charset="0"/>
              </a:rPr>
              <a:t>all punctuations, numeric, symbols and other </a:t>
            </a:r>
            <a:r>
              <a:rPr lang="en-US" sz="2400" b="1" dirty="0" smtClean="0">
                <a:latin typeface="Candara" panose="020E0502030303020204" pitchFamily="34" charset="0"/>
              </a:rPr>
              <a:t>unnecessary </a:t>
            </a:r>
            <a:r>
              <a:rPr lang="en-US" sz="2400" b="1" dirty="0">
                <a:latin typeface="Candara" panose="020E0502030303020204" pitchFamily="34" charset="0"/>
              </a:rPr>
              <a:t>white space and characters from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Remove the </a:t>
            </a:r>
            <a:r>
              <a:rPr lang="en-US" sz="2400" b="1" dirty="0" smtClean="0">
                <a:latin typeface="Candara" panose="020E0502030303020204" pitchFamily="34" charset="0"/>
              </a:rPr>
              <a:t>stop words.</a:t>
            </a:r>
            <a:endParaRPr lang="en-US" sz="2400" b="1" dirty="0">
              <a:latin typeface="Candara" panose="020E05020303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andara" panose="020E0502030303020204" pitchFamily="34" charset="0"/>
              </a:rPr>
              <a:t>Tokenization </a:t>
            </a:r>
            <a:r>
              <a:rPr lang="en-US" sz="2400" b="1" dirty="0">
                <a:latin typeface="Candara" panose="020E0502030303020204" pitchFamily="34" charset="0"/>
              </a:rPr>
              <a:t>of each </a:t>
            </a:r>
            <a:r>
              <a:rPr lang="en-US" sz="2400" b="1" dirty="0" smtClean="0">
                <a:latin typeface="Candara" panose="020E0502030303020204" pitchFamily="34" charset="0"/>
              </a:rPr>
              <a:t>words.</a:t>
            </a:r>
            <a:endParaRPr lang="en-US" sz="2400" b="1" dirty="0">
              <a:latin typeface="Candara" panose="020E05020303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Apply Lemmatization to the </a:t>
            </a:r>
            <a:r>
              <a:rPr lang="en-US" sz="2400" b="1" dirty="0" smtClean="0">
                <a:latin typeface="Candara" panose="020E0502030303020204" pitchFamily="34" charset="0"/>
              </a:rPr>
              <a:t>data.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7" y="861689"/>
            <a:ext cx="1119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Steps 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7855" y="861689"/>
            <a:ext cx="290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Preview of Dataset: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16" y="1323354"/>
            <a:ext cx="6285176" cy="4354115"/>
          </a:xfrm>
          <a:prstGeom prst="rect">
            <a:avLst/>
          </a:prstGeom>
          <a:ln>
            <a:solidFill>
              <a:srgbClr val="B5DFEB"/>
            </a:solidFill>
          </a:ln>
        </p:spPr>
      </p:pic>
    </p:spTree>
    <p:extLst>
      <p:ext uri="{BB962C8B-B14F-4D97-AF65-F5344CB8AC3E}">
        <p14:creationId xmlns:p14="http://schemas.microsoft.com/office/powerpoint/2010/main" val="87966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99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PREPROCESSING &amp; DATA CLEANING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7" y="861689"/>
            <a:ext cx="240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Data Cleaning 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957" y="1284767"/>
            <a:ext cx="11799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ndara" panose="020E0502030303020204" pitchFamily="34" charset="0"/>
              </a:rPr>
              <a:t>Here we have cleaned </a:t>
            </a:r>
            <a:r>
              <a:rPr lang="en-US" sz="1800" dirty="0">
                <a:latin typeface="Candara" panose="020E0502030303020204" pitchFamily="34" charset="0"/>
              </a:rPr>
              <a:t>the Reviews by Removing numeric attached with words and return only alpha, Removing the strings which contains unnecessary digits, </a:t>
            </a:r>
            <a:r>
              <a:rPr lang="en-US" sz="1800" dirty="0" smtClean="0">
                <a:latin typeface="Candara" panose="020E0502030303020204" pitchFamily="34" charset="0"/>
              </a:rPr>
              <a:t>Replacing </a:t>
            </a:r>
            <a:r>
              <a:rPr lang="en-US" sz="1800" dirty="0">
                <a:latin typeface="Candara" panose="020E0502030303020204" pitchFamily="34" charset="0"/>
              </a:rPr>
              <a:t>contraction words, Removing white spaces, Removing Punctuations, Removing </a:t>
            </a:r>
            <a:r>
              <a:rPr lang="en-US" sz="1800" dirty="0" smtClean="0">
                <a:latin typeface="Candara" panose="020E0502030303020204" pitchFamily="34" charset="0"/>
              </a:rPr>
              <a:t>unnecessary </a:t>
            </a:r>
            <a:r>
              <a:rPr lang="en-US" sz="1800" dirty="0">
                <a:latin typeface="Candara" panose="020E0502030303020204" pitchFamily="34" charset="0"/>
              </a:rPr>
              <a:t>single characters, Removing </a:t>
            </a:r>
            <a:r>
              <a:rPr lang="en-US" sz="1800" dirty="0" smtClean="0">
                <a:latin typeface="Candara" panose="020E0502030303020204" pitchFamily="34" charset="0"/>
              </a:rPr>
              <a:t>stop words</a:t>
            </a:r>
            <a:r>
              <a:rPr lang="en-US" sz="1800" dirty="0">
                <a:latin typeface="Candara" panose="020E0502030303020204" pitchFamily="34" charset="0"/>
              </a:rPr>
              <a:t>, white spaces, making words lower and joining into text and </a:t>
            </a:r>
            <a:r>
              <a:rPr lang="en-US" sz="1800" dirty="0" smtClean="0">
                <a:latin typeface="Candara" panose="020E0502030303020204" pitchFamily="34" charset="0"/>
              </a:rPr>
              <a:t>Removing </a:t>
            </a:r>
            <a:r>
              <a:rPr lang="en-US" sz="1800" dirty="0">
                <a:latin typeface="Candara" panose="020E0502030303020204" pitchFamily="34" charset="0"/>
              </a:rPr>
              <a:t>duplicate </a:t>
            </a:r>
            <a:r>
              <a:rPr lang="en-US" sz="1800" dirty="0" smtClean="0">
                <a:latin typeface="Candara" panose="020E0502030303020204" pitchFamily="34" charset="0"/>
              </a:rPr>
              <a:t>words.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ndara" panose="020E0502030303020204" pitchFamily="34" charset="0"/>
              </a:rPr>
              <a:t>Then applied Tokenization and Lemmatization.</a:t>
            </a:r>
            <a:endParaRPr lang="en-US" sz="1800" dirty="0">
              <a:latin typeface="Candara" panose="020E05020303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956" y="2723508"/>
            <a:ext cx="693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Reviews before Text Pre-processing &amp; Cleaning 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4" y="3185174"/>
            <a:ext cx="9545382" cy="1687077"/>
          </a:xfrm>
          <a:prstGeom prst="rect">
            <a:avLst/>
          </a:prstGeom>
          <a:ln>
            <a:solidFill>
              <a:srgbClr val="B5DFEB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72955" y="4884834"/>
            <a:ext cx="693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Reviews after Text Pre-processing &amp; Cleaning 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4" y="5396223"/>
            <a:ext cx="9545382" cy="1350430"/>
          </a:xfrm>
          <a:prstGeom prst="rect">
            <a:avLst/>
          </a:prstGeom>
          <a:ln>
            <a:solidFill>
              <a:srgbClr val="B5DFEB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9981063" y="3490103"/>
            <a:ext cx="20913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Here before cleaning the data, text length was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</a:rPr>
              <a:t>1427</a:t>
            </a:r>
            <a:r>
              <a:rPr lang="en-US" sz="1600" dirty="0" smtClean="0">
                <a:latin typeface="Candara" panose="020E0502030303020204" pitchFamily="34" charset="0"/>
              </a:rPr>
              <a:t>.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81063" y="5655939"/>
            <a:ext cx="209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Here now after cleaning the data, text length is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</a:rPr>
              <a:t>934</a:t>
            </a:r>
            <a:r>
              <a:rPr lang="en-US" sz="1600" dirty="0" smtClean="0">
                <a:latin typeface="Candara" panose="020E0502030303020204" pitchFamily="34" charset="0"/>
              </a:rPr>
              <a:t>.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0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99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PREPROCESSING &amp; DATA CLEANING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6" y="861689"/>
            <a:ext cx="334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Final Cleaned dataset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8" y="1453523"/>
            <a:ext cx="6186527" cy="3282250"/>
          </a:xfrm>
          <a:prstGeom prst="rect">
            <a:avLst/>
          </a:prstGeom>
          <a:ln>
            <a:solidFill>
              <a:srgbClr val="B5DFEB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598692" y="861689"/>
            <a:ext cx="486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ahnschrift SemiBold" panose="020B0604020202020204" charset="0"/>
              </a:rPr>
              <a:t>Visualizing the length of </a:t>
            </a:r>
            <a:r>
              <a:rPr lang="en-US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reviews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50" y="1453523"/>
            <a:ext cx="5221234" cy="4352553"/>
          </a:xfrm>
          <a:prstGeom prst="rect">
            <a:avLst/>
          </a:prstGeom>
          <a:ln>
            <a:solidFill>
              <a:srgbClr val="B5DFEB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72956" y="4818211"/>
            <a:ext cx="627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ahnschrift SemiBold" panose="020B0604020202020204" charset="0"/>
              </a:rPr>
              <a:t>Comparing the length of reviews before &amp; after text </a:t>
            </a:r>
            <a:r>
              <a:rPr lang="en-US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preprocessing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7" y="5649208"/>
            <a:ext cx="3077004" cy="1076475"/>
          </a:xfrm>
          <a:prstGeom prst="rect">
            <a:avLst/>
          </a:prstGeom>
          <a:ln>
            <a:solidFill>
              <a:srgbClr val="B5DFE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904583" y="5868005"/>
            <a:ext cx="8050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ndara" panose="020E0502030303020204" pitchFamily="34" charset="0"/>
              </a:rPr>
              <a:t>Here </a:t>
            </a:r>
            <a:r>
              <a:rPr lang="en-US" sz="1800" dirty="0" smtClean="0">
                <a:latin typeface="Candara" panose="020E0502030303020204" pitchFamily="34" charset="0"/>
              </a:rPr>
              <a:t>is the final dataset after Cleaning and Preprocessing.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Candara" panose="020E0502030303020204" pitchFamily="34" charset="0"/>
              </a:rPr>
              <a:t>We can see the text length reduced from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</a:rPr>
              <a:t>14861007</a:t>
            </a:r>
            <a:r>
              <a:rPr lang="en-US" sz="1800" dirty="0" smtClean="0">
                <a:latin typeface="Candara" panose="020E0502030303020204" pitchFamily="34" charset="0"/>
              </a:rPr>
              <a:t> to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</a:rPr>
              <a:t>10397957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</a:rPr>
              <a:t>after text preprocessing.</a:t>
            </a:r>
            <a:endParaRPr lang="en-US" sz="1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99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SENTIMENT ANALYSIS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6" y="980849"/>
            <a:ext cx="85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We have used following Techniques for Sentiment Analysis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956" y="1691844"/>
            <a:ext cx="89392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Rule </a:t>
            </a:r>
            <a:r>
              <a:rPr lang="en-US" sz="2000" b="1" dirty="0" smtClean="0">
                <a:solidFill>
                  <a:srgbClr val="0070C0"/>
                </a:solidFill>
              </a:rPr>
              <a:t>Based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VADER </a:t>
            </a:r>
            <a:r>
              <a:rPr lang="en-US" sz="2000" dirty="0"/>
              <a:t>(Valence Aware Dictionary for Sentiment Reasoning)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TextBlob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Lexicons with polarity scores </a:t>
            </a:r>
            <a:r>
              <a:rPr lang="en-US" sz="2000" dirty="0" smtClean="0"/>
              <a:t>– </a:t>
            </a:r>
            <a:r>
              <a:rPr lang="en-US" sz="2000" dirty="0" err="1" smtClean="0"/>
              <a:t>Affin</a:t>
            </a:r>
            <a:endParaRPr lang="en-US" sz="2000" dirty="0" smtClean="0"/>
          </a:p>
          <a:p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Model </a:t>
            </a:r>
            <a:r>
              <a:rPr lang="en-US" sz="2000" b="1" dirty="0" smtClean="0">
                <a:solidFill>
                  <a:srgbClr val="0070C0"/>
                </a:solidFill>
              </a:rPr>
              <a:t>Based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Logistic </a:t>
            </a:r>
            <a:r>
              <a:rPr lang="en-US" sz="2000" dirty="0"/>
              <a:t>Regression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Naive Bayes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Distilbert</a:t>
            </a:r>
            <a:r>
              <a:rPr lang="en-US" sz="2000" dirty="0"/>
              <a:t> - </a:t>
            </a:r>
            <a:r>
              <a:rPr lang="en-US" sz="2000" dirty="0" err="1"/>
              <a:t>Pretrained</a:t>
            </a:r>
            <a:r>
              <a:rPr lang="en-US" sz="2000" dirty="0"/>
              <a:t> hugging face model</a:t>
            </a:r>
          </a:p>
        </p:txBody>
      </p:sp>
    </p:spTree>
    <p:extLst>
      <p:ext uri="{BB962C8B-B14F-4D97-AF65-F5344CB8AC3E}">
        <p14:creationId xmlns:p14="http://schemas.microsoft.com/office/powerpoint/2010/main" val="36716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99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SENTIMENT ANALYSIS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6" y="750016"/>
            <a:ext cx="345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Rule Based </a:t>
            </a:r>
            <a:r>
              <a:rPr lang="en-US" sz="2400" b="1" dirty="0" smtClean="0">
                <a:solidFill>
                  <a:srgbClr val="0070C0"/>
                </a:solidFill>
              </a:rPr>
              <a:t>Methods </a:t>
            </a:r>
            <a:r>
              <a:rPr lang="en-IN" sz="2400" b="1" dirty="0" smtClean="0">
                <a:solidFill>
                  <a:srgbClr val="0070C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0070C0"/>
              </a:solidFill>
              <a:latin typeface="Bahnschrift SemiBold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956" y="1230177"/>
            <a:ext cx="116824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1. </a:t>
            </a:r>
            <a:r>
              <a:rPr lang="en-US" sz="2000" b="1" dirty="0" smtClean="0">
                <a:solidFill>
                  <a:srgbClr val="C00000"/>
                </a:solidFill>
              </a:rPr>
              <a:t>Using </a:t>
            </a:r>
            <a:r>
              <a:rPr lang="en-US" sz="2000" b="1" dirty="0">
                <a:solidFill>
                  <a:srgbClr val="C00000"/>
                </a:solidFill>
              </a:rPr>
              <a:t>NLTK's VADER - Sentiment Intensity </a:t>
            </a:r>
            <a:r>
              <a:rPr lang="en-US" sz="2000" b="1" dirty="0" smtClean="0">
                <a:solidFill>
                  <a:srgbClr val="C00000"/>
                </a:solidFill>
              </a:rPr>
              <a:t>Analyzer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</a:t>
            </a:r>
            <a:r>
              <a:rPr lang="en-US" sz="1600" dirty="0"/>
              <a:t>Vader is a lexicon and rule based sentiment analysis tool specifically calibrated to sentiments most commonly expressed on social media platforms. When calculating a polarity score Vader outputs four metrics: compound, negative, neutral and positive. The compound score calculates the sum of all lexicon ratings which is normalized between -1 (most negative) and +1 (most positive).</a:t>
            </a:r>
          </a:p>
          <a:p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2956" y="2692115"/>
            <a:ext cx="485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Dataset after applying VADER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9" y="3153780"/>
            <a:ext cx="6474257" cy="3400900"/>
          </a:xfrm>
          <a:prstGeom prst="rect">
            <a:avLst/>
          </a:prstGeom>
          <a:ln>
            <a:solidFill>
              <a:srgbClr val="B5DFEB"/>
            </a:solidFill>
          </a:ln>
        </p:spPr>
      </p:pic>
    </p:spTree>
    <p:extLst>
      <p:ext uri="{BB962C8B-B14F-4D97-AF65-F5344CB8AC3E}">
        <p14:creationId xmlns:p14="http://schemas.microsoft.com/office/powerpoint/2010/main" val="347839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99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SENTIMENT ANALYSIS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957" y="876963"/>
            <a:ext cx="485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Count of VADER Sentiments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1559" y="876962"/>
            <a:ext cx="518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Visualizing the Vader </a:t>
            </a:r>
            <a:r>
              <a:rPr lang="en-US" sz="2400" b="1" dirty="0" smtClean="0">
                <a:solidFill>
                  <a:srgbClr val="C00000"/>
                </a:solidFill>
              </a:rPr>
              <a:t>Sentiment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5" y="1484071"/>
            <a:ext cx="4159648" cy="1682210"/>
          </a:xfrm>
          <a:prstGeom prst="rect">
            <a:avLst/>
          </a:prstGeom>
          <a:ln>
            <a:solidFill>
              <a:srgbClr val="B5DFE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565" y="1338627"/>
            <a:ext cx="6437389" cy="4297689"/>
          </a:xfrm>
          <a:prstGeom prst="rect">
            <a:avLst/>
          </a:prstGeom>
          <a:ln>
            <a:solidFill>
              <a:srgbClr val="B5DFEB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72958" y="3487471"/>
            <a:ext cx="4858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After testing two random samples, negative sample review is incorrectly tagged as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 we can see, from above sentiment analysis visual almost 95% reviews are tagged as "Positive" using NLTK's VADER approach.</a:t>
            </a:r>
          </a:p>
        </p:txBody>
      </p:sp>
    </p:spTree>
    <p:extLst>
      <p:ext uri="{BB962C8B-B14F-4D97-AF65-F5344CB8AC3E}">
        <p14:creationId xmlns:p14="http://schemas.microsoft.com/office/powerpoint/2010/main" val="70947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99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SENTIMENT ANALYSIS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956" y="713187"/>
            <a:ext cx="117994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2.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TextBlob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</a:p>
          <a:p>
            <a:endParaRPr lang="en-IN" sz="600" b="1" dirty="0" smtClean="0">
              <a:solidFill>
                <a:srgbClr val="C00000"/>
              </a:solidFill>
              <a:latin typeface="Bahnschrift Semi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 smtClean="0"/>
              <a:t>TextBlob</a:t>
            </a:r>
            <a:r>
              <a:rPr lang="en-US" sz="1600" dirty="0" smtClean="0"/>
              <a:t> </a:t>
            </a:r>
            <a:r>
              <a:rPr lang="en-US" sz="1600" dirty="0"/>
              <a:t>is built on top of NLTK and also it is very easy to use and can process the text in a few lines of code. </a:t>
            </a:r>
            <a:r>
              <a:rPr lang="en-US" sz="1600" dirty="0" err="1"/>
              <a:t>Textblob</a:t>
            </a:r>
            <a:r>
              <a:rPr lang="en-US" sz="1600" dirty="0"/>
              <a:t> can be used for complex analysis and working with textual data. When a sentence is passed into </a:t>
            </a:r>
            <a:r>
              <a:rPr lang="en-US" sz="1600" dirty="0" err="1"/>
              <a:t>Textblob</a:t>
            </a:r>
            <a:r>
              <a:rPr lang="en-US" sz="1600" dirty="0"/>
              <a:t> it gives two outputs, which are polarity and subjectivity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 Polarity </a:t>
            </a:r>
            <a:r>
              <a:rPr lang="en-US" sz="1600" dirty="0"/>
              <a:t>is the output that lies between [-1,1], where -1 refers to negative sentiment and +1 refers to positive </a:t>
            </a:r>
            <a:r>
              <a:rPr lang="en-US" sz="1600" dirty="0" smtClean="0"/>
              <a:t>sentiment.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 Subjectivity </a:t>
            </a:r>
            <a:r>
              <a:rPr lang="en-US" sz="1600" dirty="0"/>
              <a:t>is the output that lies within [0,1] and refers to personal opinions and judgments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72957" y="2501047"/>
            <a:ext cx="485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Dataset after applying </a:t>
            </a:r>
            <a:r>
              <a:rPr lang="en-US" sz="2400" b="1" dirty="0" err="1" smtClean="0">
                <a:solidFill>
                  <a:srgbClr val="C00000"/>
                </a:solidFill>
              </a:rPr>
              <a:t>TextBlob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9482" y="2501046"/>
            <a:ext cx="574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Visualizing the </a:t>
            </a:r>
            <a:r>
              <a:rPr lang="en-US" sz="2400" b="1" dirty="0" err="1" smtClean="0">
                <a:solidFill>
                  <a:srgbClr val="C00000"/>
                </a:solidFill>
              </a:rPr>
              <a:t>TextBlob</a:t>
            </a:r>
            <a:r>
              <a:rPr lang="en-US" sz="2400" b="1" dirty="0" smtClean="0">
                <a:solidFill>
                  <a:srgbClr val="C00000"/>
                </a:solidFill>
              </a:rPr>
              <a:t> Sentiment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2" y="3003178"/>
            <a:ext cx="4658375" cy="2565109"/>
          </a:xfrm>
          <a:prstGeom prst="rect">
            <a:avLst/>
          </a:prstGeom>
          <a:ln>
            <a:solidFill>
              <a:srgbClr val="B5DFEB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15" y="2962712"/>
            <a:ext cx="5538739" cy="3718868"/>
          </a:xfrm>
          <a:prstGeom prst="rect">
            <a:avLst/>
          </a:prstGeom>
          <a:ln>
            <a:solidFill>
              <a:srgbClr val="B5DFEB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42594" y="5608753"/>
            <a:ext cx="59253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reviews polarity scores is not negative but positively low scored. Hence, it is difficult to interpret the positive &amp; negative reviews.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testing two random samples, negative sample review is incorrectly tagged as positive using Text Blob.</a:t>
            </a:r>
          </a:p>
        </p:txBody>
      </p:sp>
    </p:spTree>
    <p:extLst>
      <p:ext uri="{BB962C8B-B14F-4D97-AF65-F5344CB8AC3E}">
        <p14:creationId xmlns:p14="http://schemas.microsoft.com/office/powerpoint/2010/main" val="40844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834922" y="731520"/>
            <a:ext cx="361665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 322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GROUP 5 )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0280" y="1828800"/>
            <a:ext cx="3377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0"/>
                <a:solidFill>
                  <a:srgbClr val="DA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TEAM MEMBERS</a:t>
            </a:r>
            <a:endParaRPr lang="en-US" sz="2800" b="1" dirty="0">
              <a:ln w="0"/>
              <a:solidFill>
                <a:srgbClr val="DA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7540" y="1828800"/>
            <a:ext cx="2053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0"/>
                <a:solidFill>
                  <a:srgbClr val="DA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MENTOR</a:t>
            </a:r>
            <a:endParaRPr lang="en-US" sz="2800" b="1" dirty="0">
              <a:ln w="0"/>
              <a:solidFill>
                <a:srgbClr val="DA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3424" y="2352020"/>
            <a:ext cx="40039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Mr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Rachit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Kumar Singh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Subham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Sanjay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Gagare</a:t>
            </a:r>
            <a:endParaRPr lang="en-US" sz="2000" dirty="0" smtClean="0">
              <a:solidFill>
                <a:schemeClr val="tx1"/>
              </a:solidFill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Mr. Sandeep Chandra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Merugu</a:t>
            </a:r>
            <a:endParaRPr lang="en-US" sz="2000" dirty="0" smtClean="0">
              <a:solidFill>
                <a:schemeClr val="tx1"/>
              </a:solidFill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Ms.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Sonali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Wasudeo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Gajbhiye</a:t>
            </a:r>
            <a:endParaRPr lang="en-US" sz="2000" dirty="0" smtClean="0">
              <a:solidFill>
                <a:schemeClr val="tx1"/>
              </a:solidFill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Tejas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A G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Mrs.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Vrushali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Subhash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Jadhav</a:t>
            </a:r>
            <a:endParaRPr lang="en-US" sz="2000" dirty="0" smtClean="0">
              <a:solidFill>
                <a:schemeClr val="tx1"/>
              </a:solidFill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Sanjeev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Kumar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Sahoo</a:t>
            </a:r>
            <a:endParaRPr lang="en-US" sz="2000" dirty="0" smtClean="0">
              <a:solidFill>
                <a:schemeClr val="tx1"/>
              </a:solidFill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Shaik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javeer</a:t>
            </a:r>
            <a:endParaRPr lang="en-US" sz="2000" dirty="0" smtClean="0">
              <a:solidFill>
                <a:schemeClr val="tx1"/>
              </a:solidFill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4975" y="2352020"/>
            <a:ext cx="2899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 smtClean="0">
                <a:latin typeface="Bahnschrift SemiLight" panose="020B0502040204020203" pitchFamily="34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latin typeface="Bahnschrift SemiLight" panose="020B0502040204020203" pitchFamily="34" charset="0"/>
                <a:cs typeface="Times New Roman" panose="02020603050405020304" pitchFamily="18" charset="0"/>
              </a:rPr>
              <a:t>Karthik</a:t>
            </a:r>
            <a:r>
              <a:rPr lang="en-US" sz="2000" dirty="0" smtClean="0">
                <a:latin typeface="Bahnschrift SemiLigh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Bahnschrift SemiLight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000" dirty="0" err="1" smtClean="0">
                <a:latin typeface="Bahnschrift SemiLight" panose="020B0502040204020203" pitchFamily="34" charset="0"/>
                <a:cs typeface="Times New Roman" panose="02020603050405020304" pitchFamily="18" charset="0"/>
              </a:rPr>
              <a:t>uskula</a:t>
            </a:r>
            <a:endParaRPr lang="en-US" sz="2000" dirty="0" smtClean="0"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632364" y="2352020"/>
            <a:ext cx="34670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0960" y="2352020"/>
            <a:ext cx="34670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43252" y="6359236"/>
            <a:ext cx="322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0"/>
                <a:solidFill>
                  <a:srgbClr val="DA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DATE: 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07.12.2023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56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99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SENTIMENT ANALYSIS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956" y="713187"/>
            <a:ext cx="1179942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3.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Afinn</a:t>
            </a:r>
            <a:r>
              <a:rPr lang="en-US" sz="2400" b="1" dirty="0" smtClean="0">
                <a:solidFill>
                  <a:srgbClr val="C00000"/>
                </a:solidFill>
              </a:rPr>
              <a:t> Sentiment Analysis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</a:p>
          <a:p>
            <a:endParaRPr lang="en-IN" sz="600" b="1" dirty="0" smtClean="0">
              <a:solidFill>
                <a:srgbClr val="C00000"/>
              </a:solidFill>
              <a:latin typeface="Bahnschrift Semi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Afinn</a:t>
            </a:r>
            <a:r>
              <a:rPr lang="en-US" sz="1600" dirty="0"/>
              <a:t> is the simplest yet popular lexicons used for sentiment analysis developed by Finn </a:t>
            </a:r>
            <a:r>
              <a:rPr lang="en-US" sz="1600" dirty="0" err="1"/>
              <a:t>Årup</a:t>
            </a:r>
            <a:r>
              <a:rPr lang="en-US" sz="1600" dirty="0"/>
              <a:t> Nielsen. It contains 3300+ words with a polarity score associated with each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Afinn</a:t>
            </a:r>
            <a:r>
              <a:rPr lang="en-US" sz="1600" dirty="0"/>
              <a:t> is a list of words rated for valence with an integer between minus five (negative) and plus five (positive). The comparative score is simply: sum of each token / number of tokens.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957" y="2146205"/>
            <a:ext cx="485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Dataset after applying </a:t>
            </a:r>
            <a:r>
              <a:rPr lang="en-US" sz="2400" b="1" dirty="0" err="1" smtClean="0">
                <a:solidFill>
                  <a:srgbClr val="C00000"/>
                </a:solidFill>
              </a:rPr>
              <a:t>Afinn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9482" y="2146204"/>
            <a:ext cx="574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Visualizing the </a:t>
            </a:r>
            <a:r>
              <a:rPr lang="en-US" sz="2400" b="1" dirty="0" err="1" smtClean="0">
                <a:solidFill>
                  <a:srgbClr val="C00000"/>
                </a:solidFill>
              </a:rPr>
              <a:t>Afinn</a:t>
            </a:r>
            <a:r>
              <a:rPr lang="en-US" sz="2400" b="1" dirty="0" smtClean="0">
                <a:solidFill>
                  <a:srgbClr val="C00000"/>
                </a:solidFill>
              </a:rPr>
              <a:t> Sentiment </a:t>
            </a:r>
            <a:r>
              <a:rPr lang="en-IN" sz="24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:</a:t>
            </a:r>
            <a:endParaRPr lang="en-IN" sz="24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956" y="5656692"/>
            <a:ext cx="5676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can see from above, top rated reviews min </a:t>
            </a:r>
            <a:r>
              <a:rPr lang="en-US" dirty="0" err="1"/>
              <a:t>Afinn</a:t>
            </a:r>
            <a:r>
              <a:rPr lang="en-US" dirty="0"/>
              <a:t> score is negative, bottom review highest </a:t>
            </a:r>
            <a:r>
              <a:rPr lang="en-US" dirty="0" err="1"/>
              <a:t>afinn</a:t>
            </a:r>
            <a:r>
              <a:rPr lang="en-US" dirty="0"/>
              <a:t> score is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Hence, </a:t>
            </a:r>
            <a:r>
              <a:rPr lang="en-US" dirty="0" err="1"/>
              <a:t>afinn</a:t>
            </a:r>
            <a:r>
              <a:rPr lang="en-US" dirty="0"/>
              <a:t> is better than previously rule based sentiment analysis, but unable to segregate between lowest and highest review.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0" y="2612598"/>
            <a:ext cx="5239481" cy="3037100"/>
          </a:xfrm>
          <a:prstGeom prst="rect">
            <a:avLst/>
          </a:prstGeom>
          <a:ln>
            <a:solidFill>
              <a:srgbClr val="B5DFE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19" y="2612598"/>
            <a:ext cx="6006080" cy="4033862"/>
          </a:xfrm>
          <a:prstGeom prst="rect">
            <a:avLst/>
          </a:prstGeom>
          <a:ln>
            <a:solidFill>
              <a:srgbClr val="B5DFEB"/>
            </a:solidFill>
          </a:ln>
        </p:spPr>
      </p:pic>
    </p:spTree>
    <p:extLst>
      <p:ext uri="{BB962C8B-B14F-4D97-AF65-F5344CB8AC3E}">
        <p14:creationId xmlns:p14="http://schemas.microsoft.com/office/powerpoint/2010/main" val="175286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BUILDING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956" y="799760"/>
            <a:ext cx="1005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Here we have used 6 Machine Learning Algorithms to build the models</a:t>
            </a:r>
            <a:endParaRPr lang="en-US" sz="24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742" y="1254740"/>
            <a:ext cx="5076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AdaBoost</a:t>
            </a:r>
            <a:endParaRPr lang="en-US" sz="2400" b="1" dirty="0" smtClean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Random Forest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Naive Bayes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SVM ( Support Vector Machine 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XgBoost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955" y="3869938"/>
            <a:ext cx="734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After model building we trained the model and got training accuracy score as shown in figure</a:t>
            </a:r>
            <a:endParaRPr lang="en-US" sz="24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212" y="2429301"/>
            <a:ext cx="4009258" cy="3996850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883391" y="4993319"/>
            <a:ext cx="5732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79110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As per results all the Algorithms are giving good score, but Random Forest and SVM are two with highest score.</a:t>
            </a:r>
            <a:endParaRPr lang="en-US" sz="2000" dirty="0">
              <a:solidFill>
                <a:srgbClr val="791109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7" y="841720"/>
            <a:ext cx="421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1.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AdaBoost</a:t>
            </a:r>
            <a:endParaRPr lang="en-US" sz="2800" b="1" dirty="0" smtClean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7" y="1804436"/>
            <a:ext cx="4368378" cy="2030585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42" y="1785679"/>
            <a:ext cx="3337392" cy="3031981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9" y="1740788"/>
            <a:ext cx="3524177" cy="256556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64167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0.9092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0.9239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0.9725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0.9476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4099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‘positive’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3644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‘negative’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455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3462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‘positive’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637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‘negative’.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63337" y="4970060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0.7688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0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7" y="841720"/>
            <a:ext cx="421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2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Decision Tree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5" y="1785686"/>
            <a:ext cx="4368378" cy="1967448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42" y="1794477"/>
            <a:ext cx="3337392" cy="3064126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04" y="1781732"/>
            <a:ext cx="3662269" cy="256556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64167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0.8770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0.8969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0.9653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0.9298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4099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‘positive’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3726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‘negative’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373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3462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‘positive’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637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‘negative’.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63337" y="4970060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0.6812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4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7" y="841720"/>
            <a:ext cx="421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3.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Random Forest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5" y="1816177"/>
            <a:ext cx="4368378" cy="2032492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42" y="1805699"/>
            <a:ext cx="3337392" cy="3025608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19" y="1781732"/>
            <a:ext cx="3432411" cy="256556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64167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0.8975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0.8950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0.9953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0.9425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4099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‘positive’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3850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‘negative’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249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3462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‘positive’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637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‘negative’.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63337" y="4970060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0.6805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7" y="841720"/>
            <a:ext cx="421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4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Naive Bayes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5" y="1799017"/>
            <a:ext cx="4368378" cy="1899525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42" y="1824958"/>
            <a:ext cx="3337392" cy="2951758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45" y="1781732"/>
            <a:ext cx="3337679" cy="256556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64167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0.9148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0.9194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0.9855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0.9513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4099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‘positive’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3711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‘negative’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388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3462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‘positive’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637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‘negative’.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63337" y="4970060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0.7580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40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7" y="841720"/>
            <a:ext cx="6851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5.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SVM (Support Vector Machine)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5" y="1852093"/>
            <a:ext cx="4368378" cy="2010223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45" y="1781732"/>
            <a:ext cx="3494228" cy="2565566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64167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0.9275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0.9429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0.9731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0.9577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4099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‘positive’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3573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‘negative’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526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3462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‘positive’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637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‘negative’.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28351" y="1852093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0.8264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8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7" y="841720"/>
            <a:ext cx="421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6.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XgBoost</a:t>
            </a:r>
            <a:endParaRPr lang="en-US" sz="2800" b="1" dirty="0" smtClean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5" y="1848591"/>
            <a:ext cx="4368378" cy="1959134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42" y="1820940"/>
            <a:ext cx="3337392" cy="3010367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45" y="1781732"/>
            <a:ext cx="3507876" cy="2565566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64167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0.8445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0.8445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1.00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0.9157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74579" y="4369896"/>
            <a:ext cx="38430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the classifier predicted all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are positive reviews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4099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3462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‘positive’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637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‘negative’.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63337" y="4970060"/>
            <a:ext cx="384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0.50</a:t>
            </a:r>
            <a:r>
              <a:rPr lang="en-US" sz="18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5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PERFORMANCE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2831" y="4078696"/>
            <a:ext cx="580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Candara" panose="020E0502030303020204" pitchFamily="34" charset="0"/>
              </a:rPr>
              <a:t>So according to the </a:t>
            </a:r>
            <a:r>
              <a:rPr lang="en-US" sz="2000" dirty="0" smtClean="0">
                <a:latin typeface="Candara" panose="020E0502030303020204" pitchFamily="34" charset="0"/>
              </a:rPr>
              <a:t>results performance of all the models are good, but </a:t>
            </a:r>
            <a:r>
              <a:rPr lang="en-US" sz="20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SVM </a:t>
            </a:r>
            <a:r>
              <a:rPr lang="en-US" sz="2000" dirty="0" smtClean="0">
                <a:latin typeface="Candara" panose="020E0502030303020204" pitchFamily="34" charset="0"/>
              </a:rPr>
              <a:t> is the </a:t>
            </a:r>
            <a:r>
              <a:rPr lang="en-US" sz="2000" dirty="0">
                <a:latin typeface="Candara" panose="020E0502030303020204" pitchFamily="34" charset="0"/>
              </a:rPr>
              <a:t>best performers.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1" y="1269533"/>
            <a:ext cx="5902782" cy="2701966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420" y="1272509"/>
            <a:ext cx="5989258" cy="4732506"/>
          </a:xfrm>
          <a:prstGeom prst="rect">
            <a:avLst/>
          </a:prstGeom>
          <a:ln>
            <a:solidFill>
              <a:srgbClr val="BAE2EC"/>
            </a:solidFill>
          </a:ln>
        </p:spPr>
      </p:pic>
    </p:spTree>
    <p:extLst>
      <p:ext uri="{BB962C8B-B14F-4D97-AF65-F5344CB8AC3E}">
        <p14:creationId xmlns:p14="http://schemas.microsoft.com/office/powerpoint/2010/main" val="9380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DEPLOYMENT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2956" y="1066103"/>
            <a:ext cx="1179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ndara" panose="020E0502030303020204" pitchFamily="34" charset="0"/>
              </a:rPr>
              <a:t>W</a:t>
            </a:r>
            <a:r>
              <a:rPr lang="en-US" sz="2400" dirty="0" smtClean="0">
                <a:latin typeface="Candara" panose="020E0502030303020204" pitchFamily="34" charset="0"/>
              </a:rPr>
              <a:t>e used </a:t>
            </a:r>
            <a:r>
              <a:rPr lang="en-US" sz="24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Streamlit </a:t>
            </a:r>
            <a:r>
              <a:rPr lang="en-US" sz="2400" dirty="0" smtClean="0">
                <a:latin typeface="Candara" panose="020E0502030303020204" pitchFamily="34" charset="0"/>
              </a:rPr>
              <a:t>to deploy the model.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ndara" panose="020E0502030303020204" pitchFamily="34" charset="0"/>
              </a:rPr>
              <a:t>Here we used </a:t>
            </a:r>
            <a:r>
              <a:rPr lang="en-US" sz="2400" b="1" dirty="0">
                <a:solidFill>
                  <a:srgbClr val="C00000"/>
                </a:solidFill>
                <a:latin typeface="Candara" panose="020E0502030303020204" pitchFamily="34" charset="0"/>
              </a:rPr>
              <a:t>SVM </a:t>
            </a:r>
            <a:r>
              <a:rPr lang="en-US" sz="2400" dirty="0">
                <a:latin typeface="Candara" panose="020E0502030303020204" pitchFamily="34" charset="0"/>
              </a:rPr>
              <a:t>model for Deployment.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As the Test Accuracy of this model is </a:t>
            </a:r>
            <a:r>
              <a:rPr lang="en-US" sz="2400" dirty="0">
                <a:solidFill>
                  <a:srgbClr val="C00000"/>
                </a:solidFill>
                <a:latin typeface="Candara" panose="020E0502030303020204" pitchFamily="34" charset="0"/>
              </a:rPr>
              <a:t>93%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, we can say our </a:t>
            </a:r>
            <a:r>
              <a:rPr lang="en-US" sz="2400" dirty="0">
                <a:solidFill>
                  <a:srgbClr val="C00000"/>
                </a:solidFill>
                <a:latin typeface="Candara" panose="020E0502030303020204" pitchFamily="34" charset="0"/>
              </a:rPr>
              <a:t>93%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 predictions will be correct.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6" y="2373186"/>
            <a:ext cx="11714907" cy="4259965"/>
          </a:xfrm>
          <a:prstGeom prst="rect">
            <a:avLst/>
          </a:prstGeom>
          <a:ln>
            <a:solidFill>
              <a:srgbClr val="BAE2EC"/>
            </a:solidFill>
          </a:ln>
        </p:spPr>
      </p:pic>
    </p:spTree>
    <p:extLst>
      <p:ext uri="{BB962C8B-B14F-4D97-AF65-F5344CB8AC3E}">
        <p14:creationId xmlns:p14="http://schemas.microsoft.com/office/powerpoint/2010/main" val="100472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917853"/>
            <a:ext cx="450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PROBLEM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957" y="3267670"/>
            <a:ext cx="450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OBJECTIVE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957" y="3878695"/>
            <a:ext cx="114095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sample dataset which consists of 20,000reviews and ratings for different hotels and our goal is to examine how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travellers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communicating their positive and negative experiences in online platforms for staying in a specific hotel and major objective is what are the attributes that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travellers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considering while selecting a hotel. With this manager can understand which elements of their hotel influence more in forming a positive review or improves hotel brand image.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1487034"/>
            <a:ext cx="114095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our goal is to examine how travelers are communicating their positive and negative experiences in online platforms for staying in a specific hotel. </a:t>
            </a:r>
          </a:p>
        </p:txBody>
      </p:sp>
    </p:spTree>
    <p:extLst>
      <p:ext uri="{BB962C8B-B14F-4D97-AF65-F5344CB8AC3E}">
        <p14:creationId xmlns:p14="http://schemas.microsoft.com/office/powerpoint/2010/main" val="46923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575" y="1193150"/>
            <a:ext cx="1179942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There are more positive reviews than negative in the dataset.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Also in EDA we found that most of peoples are given 4 &amp; 5 star rating, which is almost 74%.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In sentiment analysis positive ratings are more than negative and neutral, which is 44.2%.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ndara" panose="020E0502030303020204" pitchFamily="34" charset="0"/>
              </a:rPr>
              <a:t>Choosing the best model for deployment.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ndara" panose="020E0502030303020204" pitchFamily="34" charset="0"/>
              </a:rPr>
              <a:t>Platform selection for deployment.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2956" y="677944"/>
            <a:ext cx="338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Challenges Faced 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956" y="3278510"/>
            <a:ext cx="670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How did we overcome the challenges 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2574" y="3905460"/>
            <a:ext cx="1179942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Here we used sentiment analysis to label the reviews as positive, neutral and negative.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Used the visualization tool </a:t>
            </a:r>
            <a:r>
              <a:rPr lang="en-US" sz="2200" dirty="0" err="1" smtClean="0">
                <a:latin typeface="Candara" panose="020E0502030303020204" pitchFamily="34" charset="0"/>
              </a:rPr>
              <a:t>Wordcloud</a:t>
            </a:r>
            <a:r>
              <a:rPr lang="en-US" sz="2200" dirty="0" smtClean="0">
                <a:latin typeface="Candara" panose="020E0502030303020204" pitchFamily="34" charset="0"/>
              </a:rPr>
              <a:t> to analyze </a:t>
            </a:r>
            <a:r>
              <a:rPr lang="en-US" sz="2200" dirty="0">
                <a:latin typeface="Candara" panose="020E0502030303020204" pitchFamily="34" charset="0"/>
              </a:rPr>
              <a:t>and visualize the most frequently used </a:t>
            </a:r>
            <a:r>
              <a:rPr lang="en-US" sz="2200" dirty="0" smtClean="0">
                <a:latin typeface="Candara" panose="020E0502030303020204" pitchFamily="34" charset="0"/>
              </a:rPr>
              <a:t>words.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Used Vader, </a:t>
            </a:r>
            <a:r>
              <a:rPr lang="en-US" sz="2200" dirty="0" err="1" smtClean="0">
                <a:latin typeface="Candara" panose="020E0502030303020204" pitchFamily="34" charset="0"/>
              </a:rPr>
              <a:t>TextBlob</a:t>
            </a:r>
            <a:r>
              <a:rPr lang="en-US" sz="2200" dirty="0" smtClean="0">
                <a:latin typeface="Candara" panose="020E0502030303020204" pitchFamily="34" charset="0"/>
              </a:rPr>
              <a:t> and </a:t>
            </a:r>
            <a:r>
              <a:rPr lang="en-US" sz="2200" dirty="0" err="1">
                <a:latin typeface="Candara" panose="020E0502030303020204" pitchFamily="34" charset="0"/>
              </a:rPr>
              <a:t>A</a:t>
            </a:r>
            <a:r>
              <a:rPr lang="en-US" sz="2200" dirty="0" err="1" smtClean="0">
                <a:latin typeface="Candara" panose="020E0502030303020204" pitchFamily="34" charset="0"/>
              </a:rPr>
              <a:t>ffin</a:t>
            </a:r>
            <a:r>
              <a:rPr lang="en-US" sz="2200" dirty="0" smtClean="0">
                <a:latin typeface="Candara" panose="020E0502030303020204" pitchFamily="34" charset="0"/>
              </a:rPr>
              <a:t> to get polarity and subjectivity.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Also used TF-IDF to assign the weights to the keywords based on their frequency and specificity.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Finally </a:t>
            </a:r>
            <a:r>
              <a:rPr lang="en-US" sz="2200" dirty="0">
                <a:latin typeface="Candara" panose="020E0502030303020204" pitchFamily="34" charset="0"/>
              </a:rPr>
              <a:t>after model building </a:t>
            </a:r>
            <a:r>
              <a:rPr lang="en-US" sz="22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SVM 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</a:rPr>
              <a:t>model giving the best performance, So we used this model for deployment</a:t>
            </a:r>
            <a:r>
              <a:rPr lang="en-US" sz="2200" dirty="0">
                <a:latin typeface="Candara" panose="020E0502030303020204" pitchFamily="34" charset="0"/>
              </a:rPr>
              <a:t>. 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We </a:t>
            </a:r>
            <a:r>
              <a:rPr lang="en-US" sz="2200" dirty="0">
                <a:latin typeface="Candara" panose="020E0502030303020204" pitchFamily="34" charset="0"/>
              </a:rPr>
              <a:t>used </a:t>
            </a:r>
            <a:r>
              <a:rPr lang="en-US" sz="2200" b="1" dirty="0" err="1">
                <a:latin typeface="Candara" panose="020E0502030303020204" pitchFamily="34" charset="0"/>
              </a:rPr>
              <a:t>Streamlit</a:t>
            </a:r>
            <a:r>
              <a:rPr lang="en-US" sz="2200" dirty="0">
                <a:latin typeface="Candara" panose="020E0502030303020204" pitchFamily="34" charset="0"/>
              </a:rPr>
              <a:t> platform for deployment as it’s easy to use and also free to hosting.  </a:t>
            </a:r>
          </a:p>
        </p:txBody>
      </p:sp>
    </p:spTree>
    <p:extLst>
      <p:ext uri="{BB962C8B-B14F-4D97-AF65-F5344CB8AC3E}">
        <p14:creationId xmlns:p14="http://schemas.microsoft.com/office/powerpoint/2010/main" val="835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6937;p82"/>
          <p:cNvGrpSpPr/>
          <p:nvPr/>
        </p:nvGrpSpPr>
        <p:grpSpPr>
          <a:xfrm>
            <a:off x="6307356" y="1999746"/>
            <a:ext cx="1423889" cy="991109"/>
            <a:chOff x="6543825" y="3202075"/>
            <a:chExt cx="296975" cy="275350"/>
          </a:xfrm>
        </p:grpSpPr>
        <p:sp>
          <p:nvSpPr>
            <p:cNvPr id="8" name="Google Shape;6938;p82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39;p82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40;p82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41;p82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42;p82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43;p82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44;p82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Freeform 29"/>
          <p:cNvSpPr/>
          <p:nvPr/>
        </p:nvSpPr>
        <p:spPr>
          <a:xfrm>
            <a:off x="2832401" y="1999746"/>
            <a:ext cx="5256664" cy="3189985"/>
          </a:xfrm>
          <a:custGeom>
            <a:avLst/>
            <a:gdLst>
              <a:gd name="connsiteX0" fmla="*/ 2625952 w 5256664"/>
              <a:gd name="connsiteY0" fmla="*/ 0 h 3189985"/>
              <a:gd name="connsiteX1" fmla="*/ 3097510 w 5256664"/>
              <a:gd name="connsiteY1" fmla="*/ 325868 h 3189985"/>
              <a:gd name="connsiteX2" fmla="*/ 3097510 w 5256664"/>
              <a:gd name="connsiteY2" fmla="*/ 1217415 h 3189985"/>
              <a:gd name="connsiteX3" fmla="*/ 3096151 w 5256664"/>
              <a:gd name="connsiteY3" fmla="*/ 1226135 h 3189985"/>
              <a:gd name="connsiteX4" fmla="*/ 4784571 w 5256664"/>
              <a:gd name="connsiteY4" fmla="*/ 1226135 h 3189985"/>
              <a:gd name="connsiteX5" fmla="*/ 5256664 w 5256664"/>
              <a:gd name="connsiteY5" fmla="*/ 1543721 h 3189985"/>
              <a:gd name="connsiteX6" fmla="*/ 5256664 w 5256664"/>
              <a:gd name="connsiteY6" fmla="*/ 2435268 h 3189985"/>
              <a:gd name="connsiteX7" fmla="*/ 4784571 w 5256664"/>
              <a:gd name="connsiteY7" fmla="*/ 2752494 h 3189985"/>
              <a:gd name="connsiteX8" fmla="*/ 4733722 w 5256664"/>
              <a:gd name="connsiteY8" fmla="*/ 2752494 h 3189985"/>
              <a:gd name="connsiteX9" fmla="*/ 4733722 w 5256664"/>
              <a:gd name="connsiteY9" fmla="*/ 3189985 h 3189985"/>
              <a:gd name="connsiteX10" fmla="*/ 3764914 w 5256664"/>
              <a:gd name="connsiteY10" fmla="*/ 2752494 h 3189985"/>
              <a:gd name="connsiteX11" fmla="*/ 2630712 w 5256664"/>
              <a:gd name="connsiteY11" fmla="*/ 2752494 h 3189985"/>
              <a:gd name="connsiteX12" fmla="*/ 2159154 w 5256664"/>
              <a:gd name="connsiteY12" fmla="*/ 2435268 h 3189985"/>
              <a:gd name="connsiteX13" fmla="*/ 2159154 w 5256664"/>
              <a:gd name="connsiteY13" fmla="*/ 1543721 h 3189985"/>
              <a:gd name="connsiteX14" fmla="*/ 2160508 w 5256664"/>
              <a:gd name="connsiteY14" fmla="*/ 1534641 h 3189985"/>
              <a:gd name="connsiteX15" fmla="*/ 1491751 w 5256664"/>
              <a:gd name="connsiteY15" fmla="*/ 1534641 h 3189985"/>
              <a:gd name="connsiteX16" fmla="*/ 522942 w 5256664"/>
              <a:gd name="connsiteY16" fmla="*/ 1972132 h 3189985"/>
              <a:gd name="connsiteX17" fmla="*/ 522942 w 5256664"/>
              <a:gd name="connsiteY17" fmla="*/ 1534641 h 3189985"/>
              <a:gd name="connsiteX18" fmla="*/ 472093 w 5256664"/>
              <a:gd name="connsiteY18" fmla="*/ 1534641 h 3189985"/>
              <a:gd name="connsiteX19" fmla="*/ 0 w 5256664"/>
              <a:gd name="connsiteY19" fmla="*/ 1217415 h 3189985"/>
              <a:gd name="connsiteX20" fmla="*/ 0 w 5256664"/>
              <a:gd name="connsiteY20" fmla="*/ 325868 h 3189985"/>
              <a:gd name="connsiteX21" fmla="*/ 472093 w 5256664"/>
              <a:gd name="connsiteY21" fmla="*/ 8282 h 3189985"/>
              <a:gd name="connsiteX22" fmla="*/ 2625952 w 5256664"/>
              <a:gd name="connsiteY22" fmla="*/ 8282 h 3189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256664" h="3189985">
                <a:moveTo>
                  <a:pt x="2625952" y="0"/>
                </a:moveTo>
                <a:cubicBezTo>
                  <a:pt x="2880732" y="0"/>
                  <a:pt x="3097510" y="145471"/>
                  <a:pt x="3097510" y="325868"/>
                </a:cubicBezTo>
                <a:lnTo>
                  <a:pt x="3097510" y="1217415"/>
                </a:lnTo>
                <a:lnTo>
                  <a:pt x="3096151" y="1226135"/>
                </a:lnTo>
                <a:lnTo>
                  <a:pt x="4784571" y="1226135"/>
                </a:lnTo>
                <a:cubicBezTo>
                  <a:pt x="5052733" y="1226135"/>
                  <a:pt x="5256664" y="1363323"/>
                  <a:pt x="5256664" y="1543721"/>
                </a:cubicBezTo>
                <a:lnTo>
                  <a:pt x="5256664" y="2435268"/>
                </a:lnTo>
                <a:cubicBezTo>
                  <a:pt x="5256664" y="2607023"/>
                  <a:pt x="5052733" y="2752494"/>
                  <a:pt x="4784571" y="2752494"/>
                </a:cubicBezTo>
                <a:lnTo>
                  <a:pt x="4733722" y="2752494"/>
                </a:lnTo>
                <a:lnTo>
                  <a:pt x="4733722" y="3189985"/>
                </a:lnTo>
                <a:lnTo>
                  <a:pt x="3764914" y="2752494"/>
                </a:lnTo>
                <a:lnTo>
                  <a:pt x="2630712" y="2752494"/>
                </a:lnTo>
                <a:cubicBezTo>
                  <a:pt x="2375932" y="2752494"/>
                  <a:pt x="2159154" y="2607023"/>
                  <a:pt x="2159154" y="2435268"/>
                </a:cubicBezTo>
                <a:lnTo>
                  <a:pt x="2159154" y="1543721"/>
                </a:lnTo>
                <a:lnTo>
                  <a:pt x="2160508" y="1534641"/>
                </a:lnTo>
                <a:lnTo>
                  <a:pt x="1491751" y="1534641"/>
                </a:lnTo>
                <a:lnTo>
                  <a:pt x="522942" y="1972132"/>
                </a:lnTo>
                <a:lnTo>
                  <a:pt x="522942" y="1534641"/>
                </a:lnTo>
                <a:lnTo>
                  <a:pt x="472093" y="1534641"/>
                </a:lnTo>
                <a:cubicBezTo>
                  <a:pt x="203932" y="1534641"/>
                  <a:pt x="0" y="1389170"/>
                  <a:pt x="0" y="1217415"/>
                </a:cubicBezTo>
                <a:lnTo>
                  <a:pt x="0" y="325868"/>
                </a:lnTo>
                <a:cubicBezTo>
                  <a:pt x="0" y="145471"/>
                  <a:pt x="203932" y="8282"/>
                  <a:pt x="472093" y="8282"/>
                </a:cubicBezTo>
                <a:lnTo>
                  <a:pt x="2625952" y="8282"/>
                </a:lnTo>
                <a:close/>
              </a:path>
            </a:pathLst>
          </a:custGeom>
          <a:solidFill>
            <a:srgbClr val="657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18300" y="2261354"/>
            <a:ext cx="2831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Thank</a:t>
            </a:r>
            <a:endParaRPr 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60733" y="3428484"/>
            <a:ext cx="2189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You !</a:t>
            </a:r>
            <a:endParaRPr 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00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04719" y="208300"/>
            <a:ext cx="824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ARCHITECTURE / PROJECT FLOW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19618" y="1199807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Business Understanding</a:t>
            </a:r>
            <a:endParaRPr lang="en-US" sz="1800" dirty="0"/>
          </a:p>
        </p:txBody>
      </p:sp>
      <p:sp>
        <p:nvSpPr>
          <p:cNvPr id="12" name="Rounded Rectangle 11"/>
          <p:cNvSpPr/>
          <p:nvPr/>
        </p:nvSpPr>
        <p:spPr>
          <a:xfrm>
            <a:off x="1719618" y="2757532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Data Collection</a:t>
            </a:r>
            <a:endParaRPr lang="en-US" sz="1800" dirty="0"/>
          </a:p>
        </p:txBody>
      </p:sp>
      <p:sp>
        <p:nvSpPr>
          <p:cNvPr id="13" name="Rounded Rectangle 12"/>
          <p:cNvSpPr/>
          <p:nvPr/>
        </p:nvSpPr>
        <p:spPr>
          <a:xfrm>
            <a:off x="1719618" y="4315257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Data Understanding</a:t>
            </a:r>
            <a:endParaRPr lang="en-US" sz="1800" dirty="0"/>
          </a:p>
        </p:txBody>
      </p:sp>
      <p:sp>
        <p:nvSpPr>
          <p:cNvPr id="14" name="Rounded Rectangle 13"/>
          <p:cNvSpPr/>
          <p:nvPr/>
        </p:nvSpPr>
        <p:spPr>
          <a:xfrm>
            <a:off x="1719618" y="5872982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Data Preparation </a:t>
            </a:r>
            <a:r>
              <a:rPr lang="en-US" dirty="0" smtClean="0"/>
              <a:t>(EDA)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5515970" y="5872981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Text Preprocessing &amp; Sentiment Analysis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515970" y="4315257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Model Building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515970" y="1199806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Prediction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515970" y="2757532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Model Evaluation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9025008" y="1216438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Deployment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9025008" y="2732113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Monitoring Data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>
          <a:xfrm rot="10800000">
            <a:off x="6433783" y="1970563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9942821" y="1978420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2637431" y="5086015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2637431" y="3528290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2637431" y="1970563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0800000">
            <a:off x="6433783" y="5086014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0800000">
            <a:off x="6433783" y="3528289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rot="16200000">
            <a:off x="4535607" y="5527663"/>
            <a:ext cx="416256" cy="1400318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 rot="16200000">
            <a:off x="8188302" y="998145"/>
            <a:ext cx="416256" cy="1113003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oogle Shape;7114;p83"/>
          <p:cNvGrpSpPr/>
          <p:nvPr/>
        </p:nvGrpSpPr>
        <p:grpSpPr>
          <a:xfrm>
            <a:off x="963980" y="5992397"/>
            <a:ext cx="523625" cy="503545"/>
            <a:chOff x="-31817400" y="3910025"/>
            <a:chExt cx="301675" cy="294075"/>
          </a:xfrm>
        </p:grpSpPr>
        <p:sp>
          <p:nvSpPr>
            <p:cNvPr id="33" name="Google Shape;7115;p83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116;p83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117;p83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8678;p86"/>
          <p:cNvGrpSpPr/>
          <p:nvPr/>
        </p:nvGrpSpPr>
        <p:grpSpPr>
          <a:xfrm>
            <a:off x="943508" y="1291927"/>
            <a:ext cx="564568" cy="500530"/>
            <a:chOff x="-2310650" y="3958175"/>
            <a:chExt cx="293825" cy="291450"/>
          </a:xfrm>
        </p:grpSpPr>
        <p:sp>
          <p:nvSpPr>
            <p:cNvPr id="37" name="Google Shape;8679;p86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80;p86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673;p86"/>
          <p:cNvGrpSpPr/>
          <p:nvPr/>
        </p:nvGrpSpPr>
        <p:grpSpPr>
          <a:xfrm>
            <a:off x="965146" y="2732113"/>
            <a:ext cx="521291" cy="634168"/>
            <a:chOff x="-2310650" y="3525775"/>
            <a:chExt cx="292250" cy="363125"/>
          </a:xfrm>
        </p:grpSpPr>
        <p:sp>
          <p:nvSpPr>
            <p:cNvPr id="40" name="Google Shape;8674;p86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75;p86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76;p86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77;p86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0042;p92"/>
          <p:cNvGrpSpPr/>
          <p:nvPr/>
        </p:nvGrpSpPr>
        <p:grpSpPr>
          <a:xfrm>
            <a:off x="8058597" y="4464523"/>
            <a:ext cx="470448" cy="486548"/>
            <a:chOff x="6266150" y="3648425"/>
            <a:chExt cx="268525" cy="268525"/>
          </a:xfrm>
        </p:grpSpPr>
        <p:sp>
          <p:nvSpPr>
            <p:cNvPr id="45" name="Google Shape;10043;p92"/>
            <p:cNvSpPr/>
            <p:nvPr/>
          </p:nvSpPr>
          <p:spPr>
            <a:xfrm>
              <a:off x="6362000" y="3648425"/>
              <a:ext cx="172675" cy="151850"/>
            </a:xfrm>
            <a:custGeom>
              <a:avLst/>
              <a:gdLst/>
              <a:ahLst/>
              <a:cxnLst/>
              <a:rect l="l" t="t" r="r" b="b"/>
              <a:pathLst>
                <a:path w="6907" h="6074" extrusionOk="0">
                  <a:moveTo>
                    <a:pt x="2811" y="1263"/>
                  </a:moveTo>
                  <a:cubicBezTo>
                    <a:pt x="3192" y="1310"/>
                    <a:pt x="3192" y="1858"/>
                    <a:pt x="2811" y="1882"/>
                  </a:cubicBezTo>
                  <a:lnTo>
                    <a:pt x="1549" y="1882"/>
                  </a:lnTo>
                  <a:cubicBezTo>
                    <a:pt x="1168" y="1858"/>
                    <a:pt x="1168" y="1310"/>
                    <a:pt x="1549" y="1263"/>
                  </a:cubicBezTo>
                  <a:close/>
                  <a:moveTo>
                    <a:pt x="2799" y="2549"/>
                  </a:moveTo>
                  <a:cubicBezTo>
                    <a:pt x="2948" y="2549"/>
                    <a:pt x="3097" y="2644"/>
                    <a:pt x="3120" y="2834"/>
                  </a:cubicBezTo>
                  <a:lnTo>
                    <a:pt x="3120" y="4501"/>
                  </a:lnTo>
                  <a:cubicBezTo>
                    <a:pt x="3097" y="4692"/>
                    <a:pt x="2948" y="4787"/>
                    <a:pt x="2799" y="4787"/>
                  </a:cubicBezTo>
                  <a:cubicBezTo>
                    <a:pt x="2650" y="4787"/>
                    <a:pt x="2501" y="4692"/>
                    <a:pt x="2478" y="4501"/>
                  </a:cubicBezTo>
                  <a:lnTo>
                    <a:pt x="2478" y="2834"/>
                  </a:lnTo>
                  <a:cubicBezTo>
                    <a:pt x="2501" y="2644"/>
                    <a:pt x="2650" y="2549"/>
                    <a:pt x="2799" y="2549"/>
                  </a:cubicBezTo>
                  <a:close/>
                  <a:moveTo>
                    <a:pt x="4061" y="1929"/>
                  </a:moveTo>
                  <a:cubicBezTo>
                    <a:pt x="4210" y="1929"/>
                    <a:pt x="4359" y="2025"/>
                    <a:pt x="4383" y="2215"/>
                  </a:cubicBezTo>
                  <a:lnTo>
                    <a:pt x="4383" y="4501"/>
                  </a:lnTo>
                  <a:cubicBezTo>
                    <a:pt x="4359" y="4692"/>
                    <a:pt x="4210" y="4787"/>
                    <a:pt x="4061" y="4787"/>
                  </a:cubicBezTo>
                  <a:cubicBezTo>
                    <a:pt x="3912" y="4787"/>
                    <a:pt x="3763" y="4692"/>
                    <a:pt x="3740" y="4501"/>
                  </a:cubicBezTo>
                  <a:lnTo>
                    <a:pt x="3740" y="2215"/>
                  </a:lnTo>
                  <a:cubicBezTo>
                    <a:pt x="3763" y="2025"/>
                    <a:pt x="3912" y="1929"/>
                    <a:pt x="4061" y="1929"/>
                  </a:cubicBezTo>
                  <a:close/>
                  <a:moveTo>
                    <a:pt x="5311" y="1286"/>
                  </a:moveTo>
                  <a:cubicBezTo>
                    <a:pt x="5460" y="1286"/>
                    <a:pt x="5609" y="1382"/>
                    <a:pt x="5621" y="1572"/>
                  </a:cubicBezTo>
                  <a:lnTo>
                    <a:pt x="5621" y="4501"/>
                  </a:lnTo>
                  <a:cubicBezTo>
                    <a:pt x="5609" y="4692"/>
                    <a:pt x="5460" y="4787"/>
                    <a:pt x="5311" y="4787"/>
                  </a:cubicBezTo>
                  <a:cubicBezTo>
                    <a:pt x="5163" y="4787"/>
                    <a:pt x="5014" y="4692"/>
                    <a:pt x="5002" y="4501"/>
                  </a:cubicBezTo>
                  <a:lnTo>
                    <a:pt x="5002" y="1572"/>
                  </a:lnTo>
                  <a:cubicBezTo>
                    <a:pt x="5014" y="1382"/>
                    <a:pt x="5163" y="1286"/>
                    <a:pt x="5311" y="1286"/>
                  </a:cubicBezTo>
                  <a:close/>
                  <a:moveTo>
                    <a:pt x="1549" y="3150"/>
                  </a:moveTo>
                  <a:cubicBezTo>
                    <a:pt x="1704" y="3150"/>
                    <a:pt x="1858" y="3251"/>
                    <a:pt x="1858" y="3453"/>
                  </a:cubicBezTo>
                  <a:lnTo>
                    <a:pt x="1858" y="4501"/>
                  </a:lnTo>
                  <a:cubicBezTo>
                    <a:pt x="1858" y="4716"/>
                    <a:pt x="1704" y="4823"/>
                    <a:pt x="1549" y="4823"/>
                  </a:cubicBezTo>
                  <a:cubicBezTo>
                    <a:pt x="1394" y="4823"/>
                    <a:pt x="1239" y="4716"/>
                    <a:pt x="1239" y="4501"/>
                  </a:cubicBezTo>
                  <a:lnTo>
                    <a:pt x="1239" y="3453"/>
                  </a:lnTo>
                  <a:cubicBezTo>
                    <a:pt x="1239" y="3251"/>
                    <a:pt x="1394" y="3150"/>
                    <a:pt x="1549" y="3150"/>
                  </a:cubicBezTo>
                  <a:close/>
                  <a:moveTo>
                    <a:pt x="930" y="0"/>
                  </a:moveTo>
                  <a:cubicBezTo>
                    <a:pt x="406" y="0"/>
                    <a:pt x="1" y="429"/>
                    <a:pt x="1" y="953"/>
                  </a:cubicBezTo>
                  <a:lnTo>
                    <a:pt x="1" y="5144"/>
                  </a:lnTo>
                  <a:cubicBezTo>
                    <a:pt x="1" y="5644"/>
                    <a:pt x="406" y="6073"/>
                    <a:pt x="930" y="6073"/>
                  </a:cubicBezTo>
                  <a:lnTo>
                    <a:pt x="2620" y="6073"/>
                  </a:lnTo>
                  <a:lnTo>
                    <a:pt x="3120" y="5216"/>
                  </a:lnTo>
                  <a:cubicBezTo>
                    <a:pt x="3182" y="5123"/>
                    <a:pt x="3283" y="5071"/>
                    <a:pt x="3392" y="5071"/>
                  </a:cubicBezTo>
                  <a:cubicBezTo>
                    <a:pt x="3452" y="5071"/>
                    <a:pt x="3514" y="5087"/>
                    <a:pt x="3573" y="5120"/>
                  </a:cubicBezTo>
                  <a:cubicBezTo>
                    <a:pt x="3716" y="5192"/>
                    <a:pt x="3763" y="5406"/>
                    <a:pt x="3668" y="5549"/>
                  </a:cubicBezTo>
                  <a:lnTo>
                    <a:pt x="3359" y="6073"/>
                  </a:lnTo>
                  <a:lnTo>
                    <a:pt x="5954" y="6073"/>
                  </a:lnTo>
                  <a:cubicBezTo>
                    <a:pt x="6478" y="6073"/>
                    <a:pt x="6883" y="5644"/>
                    <a:pt x="6907" y="5144"/>
                  </a:cubicBezTo>
                  <a:lnTo>
                    <a:pt x="6907" y="953"/>
                  </a:lnTo>
                  <a:cubicBezTo>
                    <a:pt x="6883" y="429"/>
                    <a:pt x="6478" y="0"/>
                    <a:pt x="5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44;p92"/>
            <p:cNvSpPr/>
            <p:nvPr/>
          </p:nvSpPr>
          <p:spPr>
            <a:xfrm>
              <a:off x="6289975" y="3780600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39" y="0"/>
                  </a:moveTo>
                  <a:cubicBezTo>
                    <a:pt x="548" y="0"/>
                    <a:pt x="0" y="548"/>
                    <a:pt x="0" y="1262"/>
                  </a:cubicBezTo>
                  <a:cubicBezTo>
                    <a:pt x="0" y="1953"/>
                    <a:pt x="548" y="2501"/>
                    <a:pt x="1239" y="2501"/>
                  </a:cubicBezTo>
                  <a:cubicBezTo>
                    <a:pt x="1929" y="2501"/>
                    <a:pt x="2501" y="1953"/>
                    <a:pt x="2501" y="1262"/>
                  </a:cubicBezTo>
                  <a:cubicBezTo>
                    <a:pt x="2501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45;p92"/>
            <p:cNvSpPr/>
            <p:nvPr/>
          </p:nvSpPr>
          <p:spPr>
            <a:xfrm>
              <a:off x="6266150" y="3800825"/>
              <a:ext cx="179225" cy="116125"/>
            </a:xfrm>
            <a:custGeom>
              <a:avLst/>
              <a:gdLst/>
              <a:ahLst/>
              <a:cxnLst/>
              <a:rect l="l" t="t" r="r" b="b"/>
              <a:pathLst>
                <a:path w="7169" h="4645" extrusionOk="0">
                  <a:moveTo>
                    <a:pt x="6431" y="1"/>
                  </a:moveTo>
                  <a:lnTo>
                    <a:pt x="5526" y="1501"/>
                  </a:lnTo>
                  <a:lnTo>
                    <a:pt x="3763" y="1501"/>
                  </a:lnTo>
                  <a:cubicBezTo>
                    <a:pt x="3404" y="2054"/>
                    <a:pt x="2812" y="2342"/>
                    <a:pt x="2210" y="2342"/>
                  </a:cubicBezTo>
                  <a:cubicBezTo>
                    <a:pt x="1776" y="2342"/>
                    <a:pt x="1337" y="2192"/>
                    <a:pt x="977" y="1882"/>
                  </a:cubicBezTo>
                  <a:cubicBezTo>
                    <a:pt x="358" y="2287"/>
                    <a:pt x="1" y="2978"/>
                    <a:pt x="1" y="3692"/>
                  </a:cubicBezTo>
                  <a:lnTo>
                    <a:pt x="1" y="4335"/>
                  </a:lnTo>
                  <a:cubicBezTo>
                    <a:pt x="1" y="4502"/>
                    <a:pt x="120" y="4645"/>
                    <a:pt x="310" y="4645"/>
                  </a:cubicBezTo>
                  <a:lnTo>
                    <a:pt x="4073" y="4645"/>
                  </a:lnTo>
                  <a:cubicBezTo>
                    <a:pt x="4240" y="4645"/>
                    <a:pt x="4383" y="4502"/>
                    <a:pt x="4383" y="4335"/>
                  </a:cubicBezTo>
                  <a:lnTo>
                    <a:pt x="4383" y="3692"/>
                  </a:lnTo>
                  <a:cubicBezTo>
                    <a:pt x="4383" y="3382"/>
                    <a:pt x="4311" y="3049"/>
                    <a:pt x="4168" y="2763"/>
                  </a:cubicBezTo>
                  <a:lnTo>
                    <a:pt x="5430" y="2763"/>
                  </a:lnTo>
                  <a:cubicBezTo>
                    <a:pt x="5764" y="2763"/>
                    <a:pt x="6050" y="2478"/>
                    <a:pt x="6050" y="2120"/>
                  </a:cubicBezTo>
                  <a:cubicBezTo>
                    <a:pt x="6050" y="2049"/>
                    <a:pt x="6050" y="1977"/>
                    <a:pt x="6026" y="1906"/>
                  </a:cubicBezTo>
                  <a:lnTo>
                    <a:pt x="7169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6709;p82"/>
          <p:cNvGrpSpPr/>
          <p:nvPr/>
        </p:nvGrpSpPr>
        <p:grpSpPr>
          <a:xfrm>
            <a:off x="884746" y="4347022"/>
            <a:ext cx="604213" cy="636621"/>
            <a:chOff x="580725" y="3617925"/>
            <a:chExt cx="299325" cy="297375"/>
          </a:xfrm>
        </p:grpSpPr>
        <p:sp>
          <p:nvSpPr>
            <p:cNvPr id="50" name="Google Shape;6710;p82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711;p82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712;p82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713;p82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714;p82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0124;p92"/>
          <p:cNvGrpSpPr/>
          <p:nvPr/>
        </p:nvGrpSpPr>
        <p:grpSpPr>
          <a:xfrm>
            <a:off x="4774904" y="2890153"/>
            <a:ext cx="502384" cy="551643"/>
            <a:chOff x="3387575" y="4075825"/>
            <a:chExt cx="236375" cy="268600"/>
          </a:xfrm>
        </p:grpSpPr>
        <p:sp>
          <p:nvSpPr>
            <p:cNvPr id="56" name="Google Shape;10125;p92"/>
            <p:cNvSpPr/>
            <p:nvPr/>
          </p:nvSpPr>
          <p:spPr>
            <a:xfrm>
              <a:off x="3491175" y="4249150"/>
              <a:ext cx="47050" cy="16100"/>
            </a:xfrm>
            <a:custGeom>
              <a:avLst/>
              <a:gdLst/>
              <a:ahLst/>
              <a:cxnLst/>
              <a:rect l="l" t="t" r="r" b="b"/>
              <a:pathLst>
                <a:path w="1882" h="644" extrusionOk="0">
                  <a:moveTo>
                    <a:pt x="0" y="0"/>
                  </a:moveTo>
                  <a:lnTo>
                    <a:pt x="0" y="548"/>
                  </a:lnTo>
                  <a:cubicBezTo>
                    <a:pt x="0" y="595"/>
                    <a:pt x="24" y="643"/>
                    <a:pt x="96" y="643"/>
                  </a:cubicBezTo>
                  <a:lnTo>
                    <a:pt x="1763" y="643"/>
                  </a:lnTo>
                  <a:cubicBezTo>
                    <a:pt x="1834" y="643"/>
                    <a:pt x="1882" y="595"/>
                    <a:pt x="1882" y="548"/>
                  </a:cubicBezTo>
                  <a:lnTo>
                    <a:pt x="1882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126;p92"/>
            <p:cNvSpPr/>
            <p:nvPr/>
          </p:nvSpPr>
          <p:spPr>
            <a:xfrm>
              <a:off x="3447975" y="4123750"/>
              <a:ext cx="130150" cy="109925"/>
            </a:xfrm>
            <a:custGeom>
              <a:avLst/>
              <a:gdLst/>
              <a:ahLst/>
              <a:cxnLst/>
              <a:rect l="l" t="t" r="r" b="b"/>
              <a:pathLst>
                <a:path w="5206" h="4397" extrusionOk="0">
                  <a:moveTo>
                    <a:pt x="2642" y="0"/>
                  </a:moveTo>
                  <a:cubicBezTo>
                    <a:pt x="962" y="0"/>
                    <a:pt x="0" y="2008"/>
                    <a:pt x="1181" y="3301"/>
                  </a:cubicBezTo>
                  <a:cubicBezTo>
                    <a:pt x="1443" y="3611"/>
                    <a:pt x="1633" y="3992"/>
                    <a:pt x="1681" y="4397"/>
                  </a:cubicBezTo>
                  <a:lnTo>
                    <a:pt x="2348" y="4397"/>
                  </a:lnTo>
                  <a:lnTo>
                    <a:pt x="2348" y="2730"/>
                  </a:lnTo>
                  <a:lnTo>
                    <a:pt x="1800" y="2206"/>
                  </a:lnTo>
                  <a:cubicBezTo>
                    <a:pt x="1580" y="1968"/>
                    <a:pt x="1783" y="1660"/>
                    <a:pt x="2029" y="1660"/>
                  </a:cubicBezTo>
                  <a:cubicBezTo>
                    <a:pt x="2103" y="1660"/>
                    <a:pt x="2181" y="1687"/>
                    <a:pt x="2252" y="1754"/>
                  </a:cubicBezTo>
                  <a:lnTo>
                    <a:pt x="2657" y="2158"/>
                  </a:lnTo>
                  <a:lnTo>
                    <a:pt x="3062" y="1754"/>
                  </a:lnTo>
                  <a:cubicBezTo>
                    <a:pt x="3128" y="1687"/>
                    <a:pt x="3203" y="1660"/>
                    <a:pt x="3276" y="1660"/>
                  </a:cubicBezTo>
                  <a:cubicBezTo>
                    <a:pt x="3517" y="1660"/>
                    <a:pt x="3734" y="1968"/>
                    <a:pt x="3514" y="2206"/>
                  </a:cubicBezTo>
                  <a:lnTo>
                    <a:pt x="2967" y="2730"/>
                  </a:lnTo>
                  <a:lnTo>
                    <a:pt x="2967" y="4397"/>
                  </a:lnTo>
                  <a:lnTo>
                    <a:pt x="3634" y="4397"/>
                  </a:lnTo>
                  <a:cubicBezTo>
                    <a:pt x="3681" y="3992"/>
                    <a:pt x="3872" y="3611"/>
                    <a:pt x="4157" y="3301"/>
                  </a:cubicBezTo>
                  <a:cubicBezTo>
                    <a:pt x="5205" y="2087"/>
                    <a:pt x="4467" y="182"/>
                    <a:pt x="2895" y="15"/>
                  </a:cubicBezTo>
                  <a:cubicBezTo>
                    <a:pt x="2809" y="5"/>
                    <a:pt x="2725" y="0"/>
                    <a:pt x="26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27;p92"/>
            <p:cNvSpPr/>
            <p:nvPr/>
          </p:nvSpPr>
          <p:spPr>
            <a:xfrm>
              <a:off x="3387575" y="4075825"/>
              <a:ext cx="236375" cy="268600"/>
            </a:xfrm>
            <a:custGeom>
              <a:avLst/>
              <a:gdLst/>
              <a:ahLst/>
              <a:cxnLst/>
              <a:rect l="l" t="t" r="r" b="b"/>
              <a:pathLst>
                <a:path w="9455" h="10744" extrusionOk="0">
                  <a:moveTo>
                    <a:pt x="5097" y="1313"/>
                  </a:moveTo>
                  <a:cubicBezTo>
                    <a:pt x="7335" y="1313"/>
                    <a:pt x="8526" y="3956"/>
                    <a:pt x="7050" y="5647"/>
                  </a:cubicBezTo>
                  <a:lnTo>
                    <a:pt x="7050" y="5623"/>
                  </a:lnTo>
                  <a:cubicBezTo>
                    <a:pt x="6788" y="5885"/>
                    <a:pt x="6645" y="6242"/>
                    <a:pt x="6645" y="6600"/>
                  </a:cubicBezTo>
                  <a:lnTo>
                    <a:pt x="6645" y="7481"/>
                  </a:lnTo>
                  <a:cubicBezTo>
                    <a:pt x="6645" y="7862"/>
                    <a:pt x="6311" y="8195"/>
                    <a:pt x="5907" y="8195"/>
                  </a:cubicBezTo>
                  <a:lnTo>
                    <a:pt x="4240" y="8195"/>
                  </a:lnTo>
                  <a:cubicBezTo>
                    <a:pt x="3835" y="8195"/>
                    <a:pt x="3501" y="7862"/>
                    <a:pt x="3525" y="7481"/>
                  </a:cubicBezTo>
                  <a:lnTo>
                    <a:pt x="3525" y="6623"/>
                  </a:lnTo>
                  <a:cubicBezTo>
                    <a:pt x="3501" y="6266"/>
                    <a:pt x="3382" y="5909"/>
                    <a:pt x="3120" y="5647"/>
                  </a:cubicBezTo>
                  <a:cubicBezTo>
                    <a:pt x="1644" y="3956"/>
                    <a:pt x="2835" y="1313"/>
                    <a:pt x="5097" y="1313"/>
                  </a:cubicBezTo>
                  <a:close/>
                  <a:moveTo>
                    <a:pt x="5044" y="1"/>
                  </a:moveTo>
                  <a:cubicBezTo>
                    <a:pt x="4998" y="1"/>
                    <a:pt x="4952" y="2"/>
                    <a:pt x="4906" y="3"/>
                  </a:cubicBezTo>
                  <a:cubicBezTo>
                    <a:pt x="2620" y="98"/>
                    <a:pt x="810" y="1980"/>
                    <a:pt x="787" y="4266"/>
                  </a:cubicBezTo>
                  <a:lnTo>
                    <a:pt x="144" y="6171"/>
                  </a:lnTo>
                  <a:cubicBezTo>
                    <a:pt x="1" y="6647"/>
                    <a:pt x="334" y="7147"/>
                    <a:pt x="834" y="7147"/>
                  </a:cubicBezTo>
                  <a:lnTo>
                    <a:pt x="1406" y="7147"/>
                  </a:lnTo>
                  <a:lnTo>
                    <a:pt x="1406" y="8076"/>
                  </a:lnTo>
                  <a:cubicBezTo>
                    <a:pt x="1406" y="8719"/>
                    <a:pt x="1930" y="9243"/>
                    <a:pt x="2573" y="9243"/>
                  </a:cubicBezTo>
                  <a:lnTo>
                    <a:pt x="3287" y="9243"/>
                  </a:lnTo>
                  <a:lnTo>
                    <a:pt x="3287" y="10434"/>
                  </a:lnTo>
                  <a:cubicBezTo>
                    <a:pt x="3287" y="10600"/>
                    <a:pt x="3430" y="10743"/>
                    <a:pt x="3620" y="10743"/>
                  </a:cubicBezTo>
                  <a:lnTo>
                    <a:pt x="7788" y="10743"/>
                  </a:lnTo>
                  <a:cubicBezTo>
                    <a:pt x="7978" y="10743"/>
                    <a:pt x="8121" y="10600"/>
                    <a:pt x="8121" y="10434"/>
                  </a:cubicBezTo>
                  <a:lnTo>
                    <a:pt x="8121" y="7338"/>
                  </a:lnTo>
                  <a:cubicBezTo>
                    <a:pt x="9003" y="6457"/>
                    <a:pt x="9455" y="5195"/>
                    <a:pt x="9360" y="3932"/>
                  </a:cubicBezTo>
                  <a:cubicBezTo>
                    <a:pt x="9173" y="1692"/>
                    <a:pt x="7271" y="1"/>
                    <a:pt x="50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681;p86"/>
          <p:cNvGrpSpPr/>
          <p:nvPr/>
        </p:nvGrpSpPr>
        <p:grpSpPr>
          <a:xfrm>
            <a:off x="4730626" y="1321436"/>
            <a:ext cx="551058" cy="583786"/>
            <a:chOff x="-1182750" y="3962900"/>
            <a:chExt cx="294575" cy="291450"/>
          </a:xfrm>
        </p:grpSpPr>
        <p:sp>
          <p:nvSpPr>
            <p:cNvPr id="60" name="Google Shape;8682;p86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683;p86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684;p86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685;p86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686;p86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687;p86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688;p86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6838;p82"/>
          <p:cNvGrpSpPr/>
          <p:nvPr/>
        </p:nvGrpSpPr>
        <p:grpSpPr>
          <a:xfrm>
            <a:off x="8044950" y="5951090"/>
            <a:ext cx="551775" cy="588770"/>
            <a:chOff x="1310075" y="3980250"/>
            <a:chExt cx="297750" cy="297525"/>
          </a:xfrm>
        </p:grpSpPr>
        <p:sp>
          <p:nvSpPr>
            <p:cNvPr id="71" name="Google Shape;6839;p82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840;p82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841;p82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842;p82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5951;p80"/>
          <p:cNvGrpSpPr/>
          <p:nvPr/>
        </p:nvGrpSpPr>
        <p:grpSpPr>
          <a:xfrm>
            <a:off x="11468242" y="1551084"/>
            <a:ext cx="339253" cy="318042"/>
            <a:chOff x="5049725" y="2635825"/>
            <a:chExt cx="481825" cy="451700"/>
          </a:xfrm>
        </p:grpSpPr>
        <p:sp>
          <p:nvSpPr>
            <p:cNvPr id="76" name="Google Shape;5952;p80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" name="Google Shape;5953;p80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5954;p80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7" name="Google Shape;8480;p85"/>
          <p:cNvSpPr/>
          <p:nvPr/>
        </p:nvSpPr>
        <p:spPr>
          <a:xfrm>
            <a:off x="11723998" y="1278453"/>
            <a:ext cx="319435" cy="231229"/>
          </a:xfrm>
          <a:custGeom>
            <a:avLst/>
            <a:gdLst/>
            <a:ahLst/>
            <a:cxnLst/>
            <a:rect l="l" t="t" r="r" b="b"/>
            <a:pathLst>
              <a:path w="8823" h="4278" extrusionOk="0">
                <a:moveTo>
                  <a:pt x="6621" y="0"/>
                </a:moveTo>
                <a:cubicBezTo>
                  <a:pt x="6312" y="0"/>
                  <a:pt x="6008" y="97"/>
                  <a:pt x="5766" y="285"/>
                </a:cubicBezTo>
                <a:cubicBezTo>
                  <a:pt x="5703" y="348"/>
                  <a:pt x="5609" y="411"/>
                  <a:pt x="5546" y="474"/>
                </a:cubicBezTo>
                <a:cubicBezTo>
                  <a:pt x="5451" y="411"/>
                  <a:pt x="5388" y="316"/>
                  <a:pt x="5294" y="285"/>
                </a:cubicBezTo>
                <a:cubicBezTo>
                  <a:pt x="5057" y="111"/>
                  <a:pt x="4758" y="25"/>
                  <a:pt x="4459" y="25"/>
                </a:cubicBezTo>
                <a:cubicBezTo>
                  <a:pt x="4159" y="25"/>
                  <a:pt x="3860" y="111"/>
                  <a:pt x="3624" y="285"/>
                </a:cubicBezTo>
                <a:cubicBezTo>
                  <a:pt x="3529" y="348"/>
                  <a:pt x="3466" y="411"/>
                  <a:pt x="3372" y="474"/>
                </a:cubicBezTo>
                <a:cubicBezTo>
                  <a:pt x="3309" y="411"/>
                  <a:pt x="3214" y="316"/>
                  <a:pt x="3151" y="285"/>
                </a:cubicBezTo>
                <a:cubicBezTo>
                  <a:pt x="2915" y="101"/>
                  <a:pt x="2618" y="10"/>
                  <a:pt x="2316" y="10"/>
                </a:cubicBezTo>
                <a:cubicBezTo>
                  <a:pt x="1894" y="10"/>
                  <a:pt x="1460" y="188"/>
                  <a:pt x="1166" y="537"/>
                </a:cubicBezTo>
                <a:cubicBezTo>
                  <a:pt x="1103" y="631"/>
                  <a:pt x="1072" y="757"/>
                  <a:pt x="977" y="820"/>
                </a:cubicBezTo>
                <a:cubicBezTo>
                  <a:pt x="1" y="1356"/>
                  <a:pt x="1" y="2931"/>
                  <a:pt x="1103" y="3435"/>
                </a:cubicBezTo>
                <a:cubicBezTo>
                  <a:pt x="1166" y="3624"/>
                  <a:pt x="1356" y="3876"/>
                  <a:pt x="1513" y="3971"/>
                </a:cubicBezTo>
                <a:cubicBezTo>
                  <a:pt x="1781" y="4144"/>
                  <a:pt x="2088" y="4231"/>
                  <a:pt x="2387" y="4231"/>
                </a:cubicBezTo>
                <a:cubicBezTo>
                  <a:pt x="2687" y="4231"/>
                  <a:pt x="2978" y="4144"/>
                  <a:pt x="3214" y="3971"/>
                </a:cubicBezTo>
                <a:cubicBezTo>
                  <a:pt x="3277" y="3939"/>
                  <a:pt x="3356" y="3923"/>
                  <a:pt x="3435" y="3923"/>
                </a:cubicBezTo>
                <a:cubicBezTo>
                  <a:pt x="3514" y="3923"/>
                  <a:pt x="3592" y="3939"/>
                  <a:pt x="3655" y="3971"/>
                </a:cubicBezTo>
                <a:cubicBezTo>
                  <a:pt x="3907" y="4175"/>
                  <a:pt x="4215" y="4278"/>
                  <a:pt x="4518" y="4278"/>
                </a:cubicBezTo>
                <a:cubicBezTo>
                  <a:pt x="4821" y="4278"/>
                  <a:pt x="5120" y="4175"/>
                  <a:pt x="5357" y="3971"/>
                </a:cubicBezTo>
                <a:cubicBezTo>
                  <a:pt x="5404" y="3939"/>
                  <a:pt x="5483" y="3923"/>
                  <a:pt x="5561" y="3923"/>
                </a:cubicBezTo>
                <a:cubicBezTo>
                  <a:pt x="5640" y="3923"/>
                  <a:pt x="5719" y="3939"/>
                  <a:pt x="5766" y="3971"/>
                </a:cubicBezTo>
                <a:cubicBezTo>
                  <a:pt x="6018" y="4166"/>
                  <a:pt x="6312" y="4256"/>
                  <a:pt x="6604" y="4256"/>
                </a:cubicBezTo>
                <a:cubicBezTo>
                  <a:pt x="7114" y="4256"/>
                  <a:pt x="7616" y="3979"/>
                  <a:pt x="7877" y="3498"/>
                </a:cubicBezTo>
                <a:cubicBezTo>
                  <a:pt x="7909" y="3435"/>
                  <a:pt x="7940" y="3404"/>
                  <a:pt x="8035" y="3341"/>
                </a:cubicBezTo>
                <a:cubicBezTo>
                  <a:pt x="8507" y="3120"/>
                  <a:pt x="8822" y="2616"/>
                  <a:pt x="8728" y="1986"/>
                </a:cubicBezTo>
                <a:cubicBezTo>
                  <a:pt x="8696" y="1576"/>
                  <a:pt x="8507" y="1198"/>
                  <a:pt x="8129" y="946"/>
                </a:cubicBezTo>
                <a:cubicBezTo>
                  <a:pt x="8066" y="915"/>
                  <a:pt x="8035" y="883"/>
                  <a:pt x="7940" y="820"/>
                </a:cubicBezTo>
                <a:cubicBezTo>
                  <a:pt x="7909" y="694"/>
                  <a:pt x="7814" y="631"/>
                  <a:pt x="7751" y="537"/>
                </a:cubicBezTo>
                <a:cubicBezTo>
                  <a:pt x="7462" y="175"/>
                  <a:pt x="7038" y="0"/>
                  <a:pt x="66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558;p74"/>
          <p:cNvSpPr/>
          <p:nvPr/>
        </p:nvSpPr>
        <p:spPr>
          <a:xfrm rot="1779574" flipH="1">
            <a:off x="11861091" y="1537039"/>
            <a:ext cx="91562" cy="184189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1254;p74"/>
          <p:cNvGrpSpPr/>
          <p:nvPr/>
        </p:nvGrpSpPr>
        <p:grpSpPr>
          <a:xfrm>
            <a:off x="11466524" y="2810752"/>
            <a:ext cx="525704" cy="535436"/>
            <a:chOff x="4906800" y="1507500"/>
            <a:chExt cx="70350" cy="71075"/>
          </a:xfrm>
        </p:grpSpPr>
        <p:sp>
          <p:nvSpPr>
            <p:cNvPr id="90" name="Google Shape;1255;p74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56;p74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57;p74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58;p74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59;p74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075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158832"/>
            <a:ext cx="626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ABOUT DATASET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068" y="914291"/>
            <a:ext cx="146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Dataset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1187" y="920114"/>
            <a:ext cx="26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Data Information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1187" y="4059725"/>
            <a:ext cx="3712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Checking Missing values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067" y="5668435"/>
            <a:ext cx="7656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There is no missing values in dataset.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ndara" panose="020E0502030303020204" pitchFamily="34" charset="0"/>
              </a:rPr>
              <a:t>As for ratings, there are no blank strings. </a:t>
            </a:r>
            <a:endParaRPr lang="en-IN" sz="1800" b="1" dirty="0" smtClean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 smtClean="0">
                <a:latin typeface="Candara" panose="020E0502030303020204" pitchFamily="34" charset="0"/>
              </a:rPr>
              <a:t>That </a:t>
            </a:r>
            <a:r>
              <a:rPr lang="en-IN" sz="1800" b="1" dirty="0">
                <a:latin typeface="Candara" panose="020E0502030303020204" pitchFamily="34" charset="0"/>
              </a:rPr>
              <a:t>means there is no cleaning that needs to be done in that regard.</a:t>
            </a:r>
            <a:endParaRPr lang="en-US" sz="18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5" y="1354482"/>
            <a:ext cx="4708477" cy="4119917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98" y="1387687"/>
            <a:ext cx="4587256" cy="2672038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98" y="4559261"/>
            <a:ext cx="2815381" cy="1213742"/>
          </a:xfrm>
          <a:prstGeom prst="rect">
            <a:avLst/>
          </a:prstGeom>
          <a:ln>
            <a:solidFill>
              <a:srgbClr val="BAE2EC"/>
            </a:solidFill>
          </a:ln>
        </p:spPr>
      </p:pic>
    </p:spTree>
    <p:extLst>
      <p:ext uri="{BB962C8B-B14F-4D97-AF65-F5344CB8AC3E}">
        <p14:creationId xmlns:p14="http://schemas.microsoft.com/office/powerpoint/2010/main" val="5291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158832"/>
            <a:ext cx="626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ABOUT DATASET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068" y="982531"/>
            <a:ext cx="429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Value count for all Ratings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00580" y="982530"/>
            <a:ext cx="237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Data Describe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6" y="1512103"/>
            <a:ext cx="3930554" cy="2049963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704" y="1539399"/>
            <a:ext cx="2374142" cy="4041694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43" y="1539399"/>
            <a:ext cx="2720503" cy="1405293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387754" y="982530"/>
            <a:ext cx="253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Unique Values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068" y="4103765"/>
            <a:ext cx="6946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Candara" panose="020E0502030303020204" pitchFamily="34" charset="0"/>
              </a:rPr>
              <a:t>The dataset contains total 20491 rows and 2 columns.</a:t>
            </a:r>
            <a:endParaRPr lang="en-IN" sz="1800" b="1" dirty="0" smtClean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 smtClean="0">
                <a:latin typeface="Candara" panose="020E0502030303020204" pitchFamily="34" charset="0"/>
              </a:rPr>
              <a:t>The </a:t>
            </a:r>
            <a:r>
              <a:rPr lang="en-IN" sz="1800" b="1" dirty="0">
                <a:latin typeface="Candara" panose="020E0502030303020204" pitchFamily="34" charset="0"/>
              </a:rPr>
              <a:t>Ratings column also only has values from 1 to 5, so no weird values. </a:t>
            </a:r>
            <a:endParaRPr lang="en-IN" sz="1800" b="1" dirty="0" smtClean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 smtClean="0">
                <a:latin typeface="Candara" panose="020E0502030303020204" pitchFamily="34" charset="0"/>
              </a:rPr>
              <a:t>There </a:t>
            </a:r>
            <a:r>
              <a:rPr lang="en-IN" sz="1800" b="1" dirty="0">
                <a:latin typeface="Candara" panose="020E0502030303020204" pitchFamily="34" charset="0"/>
              </a:rPr>
              <a:t>are definitely more positive than negative reviews, so that is something to keep in mind for the model</a:t>
            </a:r>
            <a:r>
              <a:rPr lang="en-IN" sz="1800" b="1" dirty="0" smtClean="0">
                <a:latin typeface="Candara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8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364" y="927941"/>
            <a:ext cx="9703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Rating Distribution Across Dataset using </a:t>
            </a:r>
            <a:r>
              <a:rPr lang="en-US" sz="2400" b="1" dirty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Count plot &amp; Pie chart </a:t>
            </a: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957" y="5873890"/>
            <a:ext cx="5895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>
                <a:latin typeface="Candara" panose="020E0502030303020204" pitchFamily="34" charset="0"/>
              </a:rPr>
              <a:t>From count plot we can see positive reviews are more than negative and most of people given </a:t>
            </a:r>
            <a:r>
              <a:rPr lang="en-IN" sz="1800" b="1" dirty="0">
                <a:solidFill>
                  <a:srgbClr val="C00000"/>
                </a:solidFill>
                <a:latin typeface="Candara" panose="020E0502030303020204" pitchFamily="34" charset="0"/>
              </a:rPr>
              <a:t>4</a:t>
            </a:r>
            <a:r>
              <a:rPr lang="en-IN" sz="1800" b="1" dirty="0">
                <a:latin typeface="Candara" panose="020E0502030303020204" pitchFamily="34" charset="0"/>
              </a:rPr>
              <a:t> &amp; </a:t>
            </a:r>
            <a:r>
              <a:rPr lang="en-IN" sz="1800" b="1" dirty="0">
                <a:solidFill>
                  <a:srgbClr val="C00000"/>
                </a:solidFill>
                <a:latin typeface="Candara" panose="020E0502030303020204" pitchFamily="34" charset="0"/>
              </a:rPr>
              <a:t>5</a:t>
            </a:r>
            <a:r>
              <a:rPr lang="en-IN" sz="1800" b="1" dirty="0">
                <a:latin typeface="Candara" panose="020E0502030303020204" pitchFamily="34" charset="0"/>
              </a:rPr>
              <a:t> star rating</a:t>
            </a:r>
            <a:r>
              <a:rPr lang="en-IN" sz="1800" b="1" dirty="0" smtClean="0"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2" y="1389606"/>
            <a:ext cx="5536696" cy="4324350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867" y="1389606"/>
            <a:ext cx="4342228" cy="4374314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657867" y="5873889"/>
            <a:ext cx="5215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 smtClean="0">
                <a:latin typeface="Candara" panose="020E0502030303020204" pitchFamily="34" charset="0"/>
              </a:rPr>
              <a:t>From </a:t>
            </a:r>
            <a:r>
              <a:rPr lang="en-IN" sz="1800" b="1" dirty="0">
                <a:latin typeface="Candara" panose="020E0502030303020204" pitchFamily="34" charset="0"/>
              </a:rPr>
              <a:t>pie chart we can see </a:t>
            </a:r>
            <a:r>
              <a:rPr lang="en-IN" sz="18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44.19%</a:t>
            </a:r>
            <a:r>
              <a:rPr lang="en-IN" sz="1800" b="1" dirty="0" smtClean="0">
                <a:latin typeface="Candara" panose="020E0502030303020204" pitchFamily="34" charset="0"/>
              </a:rPr>
              <a:t> </a:t>
            </a:r>
            <a:r>
              <a:rPr lang="en-IN" sz="1800" b="1" dirty="0">
                <a:latin typeface="Candara" panose="020E0502030303020204" pitchFamily="34" charset="0"/>
              </a:rPr>
              <a:t>people </a:t>
            </a:r>
            <a:r>
              <a:rPr lang="en-IN" sz="1800" b="1" dirty="0" smtClean="0">
                <a:latin typeface="Candara" panose="020E0502030303020204" pitchFamily="34" charset="0"/>
              </a:rPr>
              <a:t>given </a:t>
            </a:r>
            <a:r>
              <a:rPr lang="en-IN" sz="1800" b="1" dirty="0">
                <a:latin typeface="Candara" panose="020E0502030303020204" pitchFamily="34" charset="0"/>
              </a:rPr>
              <a:t>5 star </a:t>
            </a:r>
            <a:r>
              <a:rPr lang="en-IN" sz="1800" b="1" dirty="0" smtClean="0">
                <a:latin typeface="Candara" panose="020E0502030303020204" pitchFamily="34" charset="0"/>
              </a:rPr>
              <a:t>rating which is most and only </a:t>
            </a:r>
            <a:r>
              <a:rPr lang="en-IN" sz="18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6.93%</a:t>
            </a:r>
            <a:r>
              <a:rPr lang="en-IN" sz="1800" b="1" dirty="0" smtClean="0">
                <a:latin typeface="Candara" panose="020E0502030303020204" pitchFamily="34" charset="0"/>
              </a:rPr>
              <a:t> people given 1 star which is least.</a:t>
            </a:r>
            <a:endParaRPr lang="en-US" sz="18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5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941589"/>
            <a:ext cx="1044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Distribution of Review Text Lengths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4" y="1587095"/>
            <a:ext cx="4678765" cy="2281642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12" y="1587095"/>
            <a:ext cx="6870170" cy="4318618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72957" y="4243646"/>
            <a:ext cx="4408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 smtClean="0">
                <a:latin typeface="Candara" panose="020E0502030303020204" pitchFamily="34" charset="0"/>
              </a:rPr>
              <a:t>From </a:t>
            </a:r>
            <a:r>
              <a:rPr lang="en-IN" sz="1800" b="1" dirty="0">
                <a:latin typeface="Candara" panose="020E0502030303020204" pitchFamily="34" charset="0"/>
              </a:rPr>
              <a:t>above distribution we can see most of peoples are writing a review between </a:t>
            </a:r>
            <a:r>
              <a:rPr lang="en-IN" sz="18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10-250</a:t>
            </a:r>
            <a:r>
              <a:rPr lang="en-IN" sz="1800" b="1" dirty="0" smtClean="0">
                <a:latin typeface="Candara" panose="020E0502030303020204" pitchFamily="34" charset="0"/>
              </a:rPr>
              <a:t> words.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Candara" panose="020E0502030303020204" pitchFamily="34" charset="0"/>
              </a:rPr>
              <a:t>The highest word written by customer is up to </a:t>
            </a:r>
            <a:r>
              <a:rPr lang="en-US" sz="18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2000.</a:t>
            </a:r>
            <a:endParaRPr lang="en-IN" sz="1800" b="1" dirty="0" smtClean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2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8" y="941589"/>
            <a:ext cx="517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  <a:latin typeface="Bahnschrift SemiBold" panose="020B0604020202020204" charset="0"/>
              </a:rPr>
              <a:t>Distribution of text length for </a:t>
            </a:r>
            <a:r>
              <a:rPr lang="en-IN" sz="2000" b="1" dirty="0" smtClean="0">
                <a:solidFill>
                  <a:srgbClr val="C00000"/>
                </a:solidFill>
                <a:latin typeface="Bahnschrift SemiBold" panose="020B0604020202020204" charset="0"/>
              </a:rPr>
              <a:t>all Ratings :</a:t>
            </a:r>
            <a:endParaRPr lang="en-IN" sz="2000" b="1" dirty="0">
              <a:solidFill>
                <a:srgbClr val="C00000"/>
              </a:solidFill>
              <a:latin typeface="Bahnschrift SemiBold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0" y="1396290"/>
            <a:ext cx="3413025" cy="2684391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04" y="1396290"/>
            <a:ext cx="3440123" cy="2684391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67" y="1396290"/>
            <a:ext cx="3564116" cy="2684391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0" y="4207727"/>
            <a:ext cx="3413025" cy="2500401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05" y="4207727"/>
            <a:ext cx="3440122" cy="2500401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7533367" y="4745451"/>
            <a:ext cx="4408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Candara" panose="020E0502030303020204" pitchFamily="34" charset="0"/>
              </a:rPr>
              <a:t>Here we can see people writing more words </a:t>
            </a:r>
            <a:r>
              <a:rPr lang="en-US" sz="1800" b="1" dirty="0">
                <a:latin typeface="Candara" panose="020E0502030303020204" pitchFamily="34" charset="0"/>
              </a:rPr>
              <a:t>for highest </a:t>
            </a:r>
            <a:r>
              <a:rPr lang="en-US" sz="1800" b="1" dirty="0" smtClean="0">
                <a:latin typeface="Candara" panose="020E0502030303020204" pitchFamily="34" charset="0"/>
              </a:rPr>
              <a:t>rating.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Candara" panose="020E0502030303020204" pitchFamily="34" charset="0"/>
              </a:rPr>
              <a:t>The highest word written by customer is </a:t>
            </a:r>
            <a:r>
              <a:rPr lang="en-US" sz="18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1931</a:t>
            </a:r>
            <a:r>
              <a:rPr lang="en-US" sz="1800" b="1" dirty="0" smtClean="0">
                <a:latin typeface="Candara" panose="020E0502030303020204" pitchFamily="34" charset="0"/>
              </a:rPr>
              <a:t> and it’s for </a:t>
            </a:r>
            <a:r>
              <a:rPr lang="en-US" sz="18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3</a:t>
            </a:r>
            <a:r>
              <a:rPr lang="en-US" sz="1800" b="1" dirty="0" smtClean="0">
                <a:latin typeface="Candara" panose="020E0502030303020204" pitchFamily="34" charset="0"/>
              </a:rPr>
              <a:t> star rating.</a:t>
            </a:r>
          </a:p>
        </p:txBody>
      </p:sp>
    </p:spTree>
    <p:extLst>
      <p:ext uri="{BB962C8B-B14F-4D97-AF65-F5344CB8AC3E}">
        <p14:creationId xmlns:p14="http://schemas.microsoft.com/office/powerpoint/2010/main" val="206901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99CC00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2347</Words>
  <Application>Microsoft Office PowerPoint</Application>
  <PresentationFormat>Widescreen</PresentationFormat>
  <Paragraphs>250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Times New Roman</vt:lpstr>
      <vt:lpstr>Verdana</vt:lpstr>
      <vt:lpstr>Bahnschrift SemiLight</vt:lpstr>
      <vt:lpstr>Arial</vt:lpstr>
      <vt:lpstr>Comic Sans MS</vt:lpstr>
      <vt:lpstr>Wingdings</vt:lpstr>
      <vt:lpstr>Bahnschrift Light</vt:lpstr>
      <vt:lpstr>Noto Sans Symbols</vt:lpstr>
      <vt:lpstr>Century Gothic</vt:lpstr>
      <vt:lpstr>Calibri</vt:lpstr>
      <vt:lpstr>Bahnschrift SemiBold</vt:lpstr>
      <vt:lpstr>Candara</vt:lpstr>
      <vt:lpstr>Perception</vt:lpstr>
      <vt:lpstr>Custom Design</vt:lpstr>
      <vt:lpstr>Theme2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Admin</cp:lastModifiedBy>
  <cp:revision>148</cp:revision>
  <dcterms:created xsi:type="dcterms:W3CDTF">2012-08-17T07:00:49Z</dcterms:created>
  <dcterms:modified xsi:type="dcterms:W3CDTF">2024-01-08T15:26:35Z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